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2"/>
  </p:notesMasterIdLst>
  <p:sldIdLst>
    <p:sldId id="278" r:id="rId2"/>
    <p:sldId id="280" r:id="rId3"/>
    <p:sldId id="282" r:id="rId4"/>
    <p:sldId id="283" r:id="rId5"/>
    <p:sldId id="284" r:id="rId6"/>
    <p:sldId id="285" r:id="rId7"/>
    <p:sldId id="286" r:id="rId8"/>
    <p:sldId id="287" r:id="rId9"/>
    <p:sldId id="288" r:id="rId10"/>
    <p:sldId id="289" r:id="rId11"/>
    <p:sldId id="279" r:id="rId12"/>
    <p:sldId id="281" r:id="rId13"/>
    <p:sldId id="290" r:id="rId14"/>
    <p:sldId id="291" r:id="rId15"/>
    <p:sldId id="292" r:id="rId16"/>
    <p:sldId id="293" r:id="rId17"/>
    <p:sldId id="294" r:id="rId18"/>
    <p:sldId id="295" r:id="rId19"/>
    <p:sldId id="296" r:id="rId20"/>
    <p:sldId id="297" r:id="rId21"/>
    <p:sldId id="298" r:id="rId22"/>
    <p:sldId id="299" r:id="rId23"/>
    <p:sldId id="300" r:id="rId24"/>
    <p:sldId id="312" r:id="rId25"/>
    <p:sldId id="313" r:id="rId26"/>
    <p:sldId id="301" r:id="rId27"/>
    <p:sldId id="302" r:id="rId28"/>
    <p:sldId id="303" r:id="rId29"/>
    <p:sldId id="304" r:id="rId30"/>
    <p:sldId id="305" r:id="rId31"/>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9E4A70-04E5-4713-A20A-81557EBA57F1}">
          <p14:sldIdLst>
            <p14:sldId id="278"/>
          </p14:sldIdLst>
        </p14:section>
        <p14:section name="introduction" id="{88DC0768-070C-4594-A8DF-D72E1E979FDE}">
          <p14:sldIdLst>
            <p14:sldId id="280"/>
          </p14:sldIdLst>
        </p14:section>
        <p14:section name="Recursive" id="{6077D8DB-4F1D-453A-A8EA-501DD31B6EE4}">
          <p14:sldIdLst>
            <p14:sldId id="282"/>
            <p14:sldId id="283"/>
            <p14:sldId id="284"/>
            <p14:sldId id="285"/>
            <p14:sldId id="286"/>
            <p14:sldId id="287"/>
            <p14:sldId id="288"/>
            <p14:sldId id="289"/>
            <p14:sldId id="279"/>
          </p14:sldIdLst>
        </p14:section>
        <p14:section name="Divide and Conquer" id="{9943A30D-73AE-4D36-8ECA-A24C5AB08690}">
          <p14:sldIdLst>
            <p14:sldId id="281"/>
            <p14:sldId id="290"/>
            <p14:sldId id="291"/>
            <p14:sldId id="292"/>
            <p14:sldId id="293"/>
            <p14:sldId id="294"/>
            <p14:sldId id="295"/>
            <p14:sldId id="296"/>
          </p14:sldIdLst>
        </p14:section>
        <p14:section name="Quick Sort" id="{90C1DED0-1E03-4350-B2EA-3191838E07E5}">
          <p14:sldIdLst>
            <p14:sldId id="297"/>
            <p14:sldId id="298"/>
            <p14:sldId id="299"/>
            <p14:sldId id="300"/>
            <p14:sldId id="312"/>
            <p14:sldId id="313"/>
            <p14:sldId id="301"/>
            <p14:sldId id="302"/>
            <p14:sldId id="303"/>
            <p14:sldId id="304"/>
            <p14:sldId id="305"/>
          </p14:sldIdLst>
        </p14:section>
      </p14:sectionLst>
    </p:ex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AF6"/>
    <a:srgbClr val="FFFFEA"/>
    <a:srgbClr val="FFFDEE"/>
    <a:srgbClr val="202C8F"/>
    <a:srgbClr val="FDFBF6"/>
    <a:srgbClr val="AAC4E9"/>
    <a:srgbClr val="F5CDCE"/>
    <a:srgbClr val="DF8C8C"/>
    <a:srgbClr val="D4D593"/>
    <a:srgbClr val="E6F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4609" autoAdjust="0"/>
  </p:normalViewPr>
  <p:slideViewPr>
    <p:cSldViewPr snapToGrid="0" snapToObjects="1">
      <p:cViewPr varScale="1">
        <p:scale>
          <a:sx n="82" d="100"/>
          <a:sy n="82" d="100"/>
        </p:scale>
        <p:origin x="970"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dirty="0"/>
              <a:t>DS02_PJ</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dirty="0"/>
              <a:t>DS02_PJ</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dirty="0"/>
              <a:t>DS02_PJ</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dirty="0"/>
              <a:t>DS02_PJ</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DS02_PJ</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dirty="0"/>
              <a:t>DS02_PJ</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DS02_PJ</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DS02_PJ</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dirty="0"/>
              <a:t>DS02_PJ</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DS02_PJ</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DS02_PJ</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dirty="0"/>
              <a:t>DS02_PJ</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dirty="0"/>
              <a:t>DS02_PJ</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dirty="0"/>
              <a:t>DS02_PJ</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hyperlink" Target="https://www.hackerearth.com/practice/algorithms/sorting/merge-sort/visualize/"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39.sv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0.png"/><Relationship Id="rId1" Type="http://schemas.openxmlformats.org/officeDocument/2006/relationships/slideLayout" Target="../slideLayouts/slideLayout3.xml"/><Relationship Id="rId5" Type="http://schemas.openxmlformats.org/officeDocument/2006/relationships/image" Target="../media/image410.png"/><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hyperlink" Target="https://www.sanfoundry.com/quicksort-multiple-choice-questions-answers-mcq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8.xml"/><Relationship Id="rId5" Type="http://schemas.microsoft.com/office/2007/relationships/hdphoto" Target="../media/hdphoto2.wdp"/><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0"/>
            <a:ext cx="5385816" cy="2664112"/>
          </a:xfrm>
        </p:spPr>
        <p:txBody>
          <a:bodyPr/>
          <a:lstStyle/>
          <a:p>
            <a:pPr>
              <a:lnSpc>
                <a:spcPct val="250000"/>
              </a:lnSpc>
            </a:pPr>
            <a:r>
              <a:rPr kumimoji="0" lang="fa-IR" sz="2800" b="1" i="0" u="none" strike="noStrike" kern="1200" cap="all" spc="0" normalizeH="0" baseline="0" noProof="0" dirty="0">
                <a:ln>
                  <a:noFill/>
                </a:ln>
                <a:solidFill>
                  <a:srgbClr val="1F2C8F"/>
                </a:solidFill>
                <a:effectLst/>
                <a:uLnTx/>
                <a:uFillTx/>
                <a:latin typeface="Arial Black"/>
                <a:ea typeface="+mj-ea"/>
                <a:cs typeface="Titr" panose="00000700000000000000" pitchFamily="2" charset="-78"/>
              </a:rPr>
              <a:t>ساختمان داده ها و طراحی الگوریتم ها</a:t>
            </a:r>
            <a:br>
              <a:rPr kumimoji="0" lang="fa-IR" sz="2800" b="1" i="0" u="none" strike="noStrike" kern="1200" cap="all" spc="0" normalizeH="0" baseline="0" noProof="0" dirty="0">
                <a:ln>
                  <a:noFill/>
                </a:ln>
                <a:solidFill>
                  <a:srgbClr val="1F2C8F"/>
                </a:solidFill>
                <a:effectLst/>
                <a:uLnTx/>
                <a:uFillTx/>
                <a:latin typeface="Arial Black"/>
                <a:ea typeface="+mj-ea"/>
                <a:cs typeface="Titr" panose="00000700000000000000" pitchFamily="2" charset="-78"/>
              </a:rPr>
            </a:br>
            <a:r>
              <a:rPr kumimoji="0" lang="fa-IR" sz="2800" b="1" i="0" u="none" strike="noStrike" kern="1200" cap="all" spc="0" normalizeH="0" baseline="0" noProof="0" dirty="0">
                <a:ln>
                  <a:noFill/>
                </a:ln>
                <a:solidFill>
                  <a:srgbClr val="1F2C8F"/>
                </a:solidFill>
                <a:effectLst/>
                <a:uLnTx/>
                <a:uFillTx/>
                <a:latin typeface="Arial Black"/>
                <a:ea typeface="+mj-ea"/>
                <a:cs typeface="Titr" panose="00000700000000000000" pitchFamily="2" charset="-78"/>
              </a:rPr>
              <a:t>جلسه </a:t>
            </a:r>
            <a:r>
              <a:rPr kumimoji="0" lang="fa-IR" sz="2800" b="1" i="0" u="sng" strike="noStrike" kern="1200" cap="all" spc="0" normalizeH="0" baseline="0" noProof="0" dirty="0">
                <a:ln>
                  <a:noFill/>
                </a:ln>
                <a:solidFill>
                  <a:srgbClr val="1F2C8F"/>
                </a:solidFill>
                <a:effectLst/>
                <a:uLnTx/>
                <a:uFillTx/>
                <a:latin typeface="Arial Black"/>
                <a:ea typeface="+mj-ea"/>
                <a:cs typeface="Titr" panose="00000700000000000000" pitchFamily="2" charset="-78"/>
              </a:rPr>
              <a:t>دوم</a:t>
            </a:r>
            <a:r>
              <a:rPr kumimoji="0" lang="fa-IR" sz="2800" b="1" i="0" u="none" strike="noStrike" kern="1200" cap="all" spc="0" normalizeH="0" baseline="0" noProof="0" dirty="0">
                <a:ln>
                  <a:noFill/>
                </a:ln>
                <a:solidFill>
                  <a:srgbClr val="1F2C8F"/>
                </a:solidFill>
                <a:effectLst/>
                <a:uLnTx/>
                <a:uFillTx/>
                <a:latin typeface="Arial Black"/>
                <a:ea typeface="+mj-ea"/>
                <a:cs typeface="Titr" panose="00000700000000000000" pitchFamily="2" charset="-78"/>
              </a:rPr>
              <a:t> کلاس حل تمرین</a:t>
            </a:r>
            <a:br>
              <a:rPr kumimoji="0" lang="fa-IR" sz="2800" b="1" i="0" u="none" strike="noStrike" kern="1200" cap="all" spc="0" normalizeH="0" baseline="0" noProof="0" dirty="0">
                <a:ln>
                  <a:noFill/>
                </a:ln>
                <a:solidFill>
                  <a:srgbClr val="1F2C8F"/>
                </a:solidFill>
                <a:effectLst/>
                <a:uLnTx/>
                <a:uFillTx/>
                <a:latin typeface="Arial Black"/>
                <a:ea typeface="+mj-ea"/>
                <a:cs typeface="Titr" panose="00000700000000000000" pitchFamily="2" charset="-78"/>
              </a:rPr>
            </a:br>
            <a:r>
              <a:rPr kumimoji="0" lang="fa-IR" sz="2800" b="1" i="0" u="none" strike="noStrike" kern="1200" cap="all" spc="0" normalizeH="0" baseline="0" noProof="0" dirty="0">
                <a:ln>
                  <a:noFill/>
                </a:ln>
                <a:solidFill>
                  <a:srgbClr val="1F2C8F"/>
                </a:solidFill>
                <a:effectLst/>
                <a:uLnTx/>
                <a:uFillTx/>
                <a:latin typeface="Arial Black"/>
                <a:ea typeface="+mj-ea"/>
                <a:cs typeface="Titr" panose="00000700000000000000" pitchFamily="2" charset="-78"/>
              </a:rPr>
              <a:t>استاد درس: دکتر سجاد شیرعلی شهرضا</a:t>
            </a:r>
            <a:br>
              <a:rPr kumimoji="0" lang="fa-IR" sz="2800" b="1" i="0" u="none" strike="noStrike" kern="1200" cap="all" spc="0" normalizeH="0" baseline="0" noProof="0" dirty="0">
                <a:ln>
                  <a:noFill/>
                </a:ln>
                <a:solidFill>
                  <a:srgbClr val="1F2C8F"/>
                </a:solidFill>
                <a:effectLst/>
                <a:uLnTx/>
                <a:uFillTx/>
                <a:latin typeface="Arial Black"/>
                <a:ea typeface="+mj-ea"/>
                <a:cs typeface="Titr" panose="00000700000000000000" pitchFamily="2" charset="-78"/>
              </a:rPr>
            </a:br>
            <a:r>
              <a:rPr kumimoji="0" lang="fa-IR" sz="2800" b="1" i="0" u="none" strike="noStrike" kern="1200" cap="all" spc="0" normalizeH="0" baseline="0" noProof="0" dirty="0">
                <a:ln>
                  <a:noFill/>
                </a:ln>
                <a:solidFill>
                  <a:srgbClr val="1F2C8F"/>
                </a:solidFill>
                <a:effectLst/>
                <a:uLnTx/>
                <a:uFillTx/>
                <a:latin typeface="Arial Black"/>
                <a:ea typeface="+mj-ea"/>
                <a:cs typeface="Titr" panose="00000700000000000000" pitchFamily="2" charset="-78"/>
              </a:rPr>
              <a:t>تدریسیار </a:t>
            </a:r>
            <a:r>
              <a:rPr kumimoji="0" lang="fa-IR" sz="2800" b="1" i="0" u="none" strike="noStrike" kern="1200" cap="all" spc="0" normalizeH="0" baseline="0" noProof="0">
                <a:ln>
                  <a:noFill/>
                </a:ln>
                <a:solidFill>
                  <a:srgbClr val="1F2C8F"/>
                </a:solidFill>
                <a:effectLst/>
                <a:uLnTx/>
                <a:uFillTx/>
                <a:latin typeface="Arial Black"/>
                <a:ea typeface="+mj-ea"/>
                <a:cs typeface="Titr" panose="00000700000000000000" pitchFamily="2" charset="-78"/>
              </a:rPr>
              <a:t>حل تمرین: </a:t>
            </a:r>
            <a:r>
              <a:rPr kumimoji="0" lang="fa-IR" sz="2800" b="1" i="0" u="none" strike="noStrike" kern="1200" cap="all" spc="0" normalizeH="0" baseline="0" noProof="0" dirty="0">
                <a:ln>
                  <a:noFill/>
                </a:ln>
                <a:solidFill>
                  <a:srgbClr val="1F2C8F"/>
                </a:solidFill>
                <a:effectLst/>
                <a:uLnTx/>
                <a:uFillTx/>
                <a:latin typeface="Arial Black"/>
                <a:ea typeface="+mj-ea"/>
                <a:cs typeface="Titr" panose="00000700000000000000" pitchFamily="2" charset="-78"/>
              </a:rPr>
              <a:t>پوریا جمیع</a:t>
            </a:r>
            <a:br>
              <a:rPr kumimoji="0" lang="fa-IR" sz="2800" b="1" i="0" u="none" strike="noStrike" kern="1200" cap="all" spc="0" normalizeH="0" baseline="0" noProof="0" dirty="0">
                <a:ln>
                  <a:noFill/>
                </a:ln>
                <a:solidFill>
                  <a:srgbClr val="1F2C8F"/>
                </a:solidFill>
                <a:effectLst/>
                <a:uLnTx/>
                <a:uFillTx/>
                <a:latin typeface="Arial Black"/>
                <a:ea typeface="+mj-ea"/>
                <a:cs typeface="Titr" panose="00000700000000000000" pitchFamily="2" charset="-78"/>
              </a:rPr>
            </a:br>
            <a:r>
              <a:rPr kumimoji="0" lang="fa-IR" sz="2800" b="1" i="0" u="none" strike="noStrike" kern="1200" cap="all" spc="0" normalizeH="0" baseline="0" noProof="0" dirty="0">
                <a:ln>
                  <a:noFill/>
                </a:ln>
                <a:solidFill>
                  <a:srgbClr val="1F2C8F"/>
                </a:solidFill>
                <a:effectLst/>
                <a:uLnTx/>
                <a:uFillTx/>
                <a:latin typeface="Arial Black"/>
                <a:ea typeface="+mj-ea"/>
                <a:cs typeface="Titr" panose="00000700000000000000" pitchFamily="2" charset="-78"/>
              </a:rPr>
              <a:t>پاییز 1402</a:t>
            </a:r>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926E0-5982-DCEA-8646-46A028AD788C}"/>
              </a:ext>
            </a:extLst>
          </p:cNvPr>
          <p:cNvSpPr>
            <a:spLocks noGrp="1"/>
          </p:cNvSpPr>
          <p:nvPr>
            <p:ph type="ftr" sz="quarter" idx="11"/>
          </p:nvPr>
        </p:nvSpPr>
        <p:spPr/>
        <p:txBody>
          <a:bodyPr/>
          <a:lstStyle/>
          <a:p>
            <a:r>
              <a:rPr lang="en-US" dirty="0"/>
              <a:t>DS02_PJ</a:t>
            </a:r>
          </a:p>
        </p:txBody>
      </p:sp>
      <p:sp>
        <p:nvSpPr>
          <p:cNvPr id="3" name="Slide Number Placeholder 2">
            <a:extLst>
              <a:ext uri="{FF2B5EF4-FFF2-40B4-BE49-F238E27FC236}">
                <a16:creationId xmlns:a16="http://schemas.microsoft.com/office/drawing/2014/main" id="{9E78BFB1-6CE0-6A2F-1E36-E7DB461C7F49}"/>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6" name="Rectangle 1">
            <a:extLst>
              <a:ext uri="{FF2B5EF4-FFF2-40B4-BE49-F238E27FC236}">
                <a16:creationId xmlns:a16="http://schemas.microsoft.com/office/drawing/2014/main" id="{CB840691-5F62-8BB9-4B7B-5D5C24B416B7}"/>
              </a:ext>
            </a:extLst>
          </p:cNvPr>
          <p:cNvSpPr>
            <a:spLocks noChangeArrowheads="1"/>
          </p:cNvSpPr>
          <p:nvPr/>
        </p:nvSpPr>
        <p:spPr bwMode="auto">
          <a:xfrm>
            <a:off x="3966817" y="635806"/>
            <a:ext cx="2685924" cy="1736646"/>
          </a:xfrm>
          <a:prstGeom prst="round2DiagRect">
            <a:avLst/>
          </a:prstGeom>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08080"/>
                </a:solidFill>
                <a:effectLst/>
                <a:latin typeface="Consolas" panose="020B0609020204030204" pitchFamily="49" charset="0"/>
              </a:rPr>
              <a:t>## First Approach </a:t>
            </a:r>
            <a:br>
              <a:rPr kumimoji="0" lang="en-US" altLang="en-US" sz="1200" b="0" i="0" u="none" strike="noStrike" cap="none" normalizeH="0" baseline="0" dirty="0">
                <a:ln>
                  <a:noFill/>
                </a:ln>
                <a:solidFill>
                  <a:srgbClr val="808080"/>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 </a:t>
            </a:r>
            <a:r>
              <a:rPr kumimoji="0" lang="en-US" altLang="en-US" sz="1200" b="0" i="0" u="none" strike="noStrike" cap="none" normalizeH="0" baseline="0" dirty="0">
                <a:ln>
                  <a:noFill/>
                </a:ln>
                <a:solidFill>
                  <a:srgbClr val="6897BB"/>
                </a:solidFill>
                <a:effectLst/>
                <a:latin typeface="Consolas" panose="020B0609020204030204" pitchFamily="49" charset="0"/>
              </a:rPr>
              <a:t>0</a:t>
            </a:r>
            <a:r>
              <a:rPr kumimoji="0" lang="en-US" altLang="en-US" sz="1200" b="0" i="0" u="none" strike="noStrike" cap="none" normalizeH="0" baseline="0" dirty="0">
                <a:ln>
                  <a:noFill/>
                </a:ln>
                <a:solidFill>
                  <a:srgbClr val="A9B7C6"/>
                </a:solidFill>
                <a:effectLst/>
                <a:latin typeface="Consolas" panose="020B0609020204030204" pitchFamily="49" charset="0"/>
              </a:rPr>
              <a:t>: // </a:t>
            </a:r>
            <a:r>
              <a:rPr kumimoji="0" lang="en-US" altLang="en-US" sz="1200" b="0" i="0" u="none" strike="noStrike" cap="none" normalizeH="0" baseline="0" dirty="0">
                <a:ln>
                  <a:noFill/>
                </a:ln>
                <a:solidFill>
                  <a:srgbClr val="8888C6"/>
                </a:solidFill>
                <a:effectLst/>
                <a:latin typeface="Consolas" panose="020B0609020204030204" pitchFamily="49" charset="0"/>
              </a:rPr>
              <a:t>exit </a:t>
            </a:r>
            <a:r>
              <a:rPr kumimoji="0" lang="en-US" altLang="en-US" sz="1200" b="0" i="0" u="none" strike="noStrike" cap="none" normalizeH="0" baseline="0" dirty="0">
                <a:ln>
                  <a:noFill/>
                </a:ln>
                <a:solidFill>
                  <a:srgbClr val="A9B7C6"/>
                </a:solidFill>
                <a:effectLst/>
                <a:latin typeface="Consolas" panose="020B0609020204030204" pitchFamily="49" charset="0"/>
              </a:rPr>
              <a:t>condition</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6897BB"/>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6897BB"/>
                </a:solidFill>
                <a:effectLst/>
                <a:latin typeface="Consolas" panose="020B0609020204030204" pitchFamily="49" charset="0"/>
              </a:rPr>
              <a:t>5 </a:t>
            </a:r>
            <a:r>
              <a:rPr kumimoji="0" lang="en-US" altLang="en-US" sz="1200" b="0" i="0" u="none" strike="noStrike" cap="none" normalizeH="0" baseline="0" dirty="0">
                <a:ln>
                  <a:noFill/>
                </a:ln>
                <a:solidFill>
                  <a:srgbClr val="A9B7C6"/>
                </a:solidFill>
                <a:effectLst/>
                <a:latin typeface="Consolas" panose="020B0609020204030204" pitchFamily="49" charset="0"/>
              </a:rPr>
              <a:t>/// base case</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tmp := 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a:t>
            </a:r>
            <a:r>
              <a:rPr kumimoji="0" lang="en-US" altLang="en-US" sz="1200" b="0" i="0" u="none" strike="noStrike" cap="none" normalizeH="0" baseline="0" dirty="0">
                <a:ln>
                  <a:noFill/>
                </a:ln>
                <a:solidFill>
                  <a:srgbClr val="CC7832"/>
                </a:solidFill>
                <a:effectLst/>
                <a:latin typeface="Consolas" panose="020B0609020204030204" pitchFamily="49" charset="0"/>
              </a:rPr>
              <a:t>is </a:t>
            </a:r>
            <a:r>
              <a:rPr kumimoji="0" lang="en-US" altLang="en-US" sz="1200" b="0" i="0" u="none" strike="noStrike" cap="none" normalizeH="0" baseline="0" dirty="0">
                <a:ln>
                  <a:noFill/>
                </a:ln>
                <a:solidFill>
                  <a:srgbClr val="A9B7C6"/>
                </a:solidFill>
                <a:effectLst/>
                <a:latin typeface="Consolas" panose="020B0609020204030204" pitchFamily="49" charset="0"/>
              </a:rPr>
              <a:t>even: </a:t>
            </a:r>
            <a:endParaRPr lang="en-US" altLang="en-US" sz="12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6897BB"/>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tmp - </a:t>
            </a:r>
            <a:r>
              <a:rPr kumimoji="0" lang="en-US" altLang="en-US" sz="1200" b="0" i="0" u="none" strike="noStrike" cap="none" normalizeH="0" baseline="0" dirty="0">
                <a:ln>
                  <a:noFill/>
                </a:ln>
                <a:solidFill>
                  <a:srgbClr val="6897BB"/>
                </a:solidFill>
                <a:effectLst/>
                <a:latin typeface="Consolas" panose="020B0609020204030204" pitchFamily="49" charset="0"/>
              </a:rPr>
              <a:t>21</a:t>
            </a:r>
            <a:br>
              <a:rPr kumimoji="0" lang="en-US" altLang="en-US" sz="1200" b="0" i="0" u="none" strike="noStrike" cap="none" normalizeH="0" baseline="0" dirty="0">
                <a:ln>
                  <a:noFill/>
                </a:ln>
                <a:solidFill>
                  <a:srgbClr val="6897BB"/>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else</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6897BB"/>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tmp * tmp </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B6393E8A-68DA-6A95-449C-02E05A77CE5F}"/>
              </a:ext>
            </a:extLst>
          </p:cNvPr>
          <p:cNvSpPr>
            <a:spLocks noChangeArrowheads="1"/>
          </p:cNvSpPr>
          <p:nvPr/>
        </p:nvSpPr>
        <p:spPr bwMode="auto">
          <a:xfrm>
            <a:off x="6235936" y="1606285"/>
            <a:ext cx="2685924" cy="1532334"/>
          </a:xfrm>
          <a:prstGeom prst="round2DiagRect">
            <a:avLst/>
          </a:prstGeom>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08080"/>
                </a:solidFill>
                <a:effectLst/>
                <a:latin typeface="Consolas" panose="020B0609020204030204" pitchFamily="49" charset="0"/>
              </a:rPr>
              <a:t>## Second Approach </a:t>
            </a:r>
            <a:br>
              <a:rPr kumimoji="0" lang="en-US" altLang="en-US" sz="1200" b="0" i="0" u="none" strike="noStrike" cap="none" normalizeH="0" baseline="0" dirty="0">
                <a:ln>
                  <a:noFill/>
                </a:ln>
                <a:solidFill>
                  <a:srgbClr val="808080"/>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 </a:t>
            </a:r>
            <a:r>
              <a:rPr kumimoji="0" lang="en-US" altLang="en-US" sz="1200" b="0" i="0" u="none" strike="noStrike" cap="none" normalizeH="0" baseline="0" dirty="0">
                <a:ln>
                  <a:noFill/>
                </a:ln>
                <a:solidFill>
                  <a:srgbClr val="6897BB"/>
                </a:solidFill>
                <a:effectLst/>
                <a:latin typeface="Consolas" panose="020B0609020204030204" pitchFamily="49" charset="0"/>
              </a:rPr>
              <a:t>0</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6897BB"/>
                </a:solidFill>
                <a:effectLst/>
                <a:latin typeface="Consolas" panose="020B0609020204030204" pitchFamily="49" charset="0"/>
              </a:rPr>
              <a:t>5</a:t>
            </a:r>
            <a:br>
              <a:rPr kumimoji="0" lang="en-US" altLang="en-US" sz="1200" b="0" i="0" u="none" strike="noStrike" cap="none" normalizeH="0" baseline="0" dirty="0">
                <a:ln>
                  <a:noFill/>
                </a:ln>
                <a:solidFill>
                  <a:srgbClr val="6897BB"/>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a:t>
            </a:r>
            <a:r>
              <a:rPr kumimoji="0" lang="en-US" altLang="en-US" sz="1200" b="0" i="0" u="none" strike="noStrike" cap="none" normalizeH="0" baseline="0" dirty="0">
                <a:ln>
                  <a:noFill/>
                </a:ln>
                <a:solidFill>
                  <a:srgbClr val="CC7832"/>
                </a:solidFill>
                <a:effectLst/>
                <a:latin typeface="Consolas" panose="020B0609020204030204" pitchFamily="49" charset="0"/>
              </a:rPr>
              <a:t>is </a:t>
            </a:r>
            <a:r>
              <a:rPr kumimoji="0" lang="en-US" altLang="en-US" sz="1200" b="0" i="0" u="none" strike="noStrike" cap="none" normalizeH="0" baseline="0" dirty="0">
                <a:ln>
                  <a:noFill/>
                </a:ln>
                <a:solidFill>
                  <a:srgbClr val="A9B7C6"/>
                </a:solidFill>
                <a:effectLst/>
                <a:latin typeface="Consolas" panose="020B0609020204030204" pitchFamily="49" charset="0"/>
              </a:rPr>
              <a:t>even:</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 - </a:t>
            </a:r>
            <a:r>
              <a:rPr kumimoji="0" lang="en-US" altLang="en-US" sz="1200" b="0" i="0" u="none" strike="noStrike" cap="none" normalizeH="0" baseline="0" dirty="0">
                <a:ln>
                  <a:noFill/>
                </a:ln>
                <a:solidFill>
                  <a:srgbClr val="6897BB"/>
                </a:solidFill>
                <a:effectLst/>
                <a:latin typeface="Consolas" panose="020B0609020204030204" pitchFamily="49" charset="0"/>
              </a:rPr>
              <a:t>21</a:t>
            </a:r>
            <a:br>
              <a:rPr kumimoji="0" lang="en-US" altLang="en-US" sz="1200" b="0" i="0" u="none" strike="noStrike" cap="none" normalizeH="0" baseline="0" dirty="0">
                <a:ln>
                  <a:noFill/>
                </a:ln>
                <a:solidFill>
                  <a:srgbClr val="6897BB"/>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else</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 * 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96A7B74-2BB0-B062-3545-9494236EDCCC}"/>
              </a:ext>
            </a:extLst>
          </p:cNvPr>
          <p:cNvSpPr txBox="1"/>
          <p:nvPr/>
        </p:nvSpPr>
        <p:spPr>
          <a:xfrm>
            <a:off x="7691927" y="3337748"/>
            <a:ext cx="2283013" cy="338554"/>
          </a:xfrm>
          <a:prstGeom prst="rect">
            <a:avLst/>
          </a:prstGeom>
          <a:noFill/>
        </p:spPr>
        <p:txBody>
          <a:bodyPr wrap="square" rtlCol="0">
            <a:spAutoFit/>
          </a:bodyPr>
          <a:lstStyle/>
          <a:p>
            <a:pPr algn="r"/>
            <a:r>
              <a:rPr lang="fa-IR" sz="1600" b="1" dirty="0">
                <a:latin typeface="Cambria Math" panose="02040503050406030204" pitchFamily="18" charset="0"/>
                <a:ea typeface="Cambria Math" panose="02040503050406030204" pitchFamily="18" charset="0"/>
                <a:cs typeface="Titr" panose="00000700000000000000" pitchFamily="2" charset="-78"/>
              </a:rPr>
              <a:t>تفاوت این دو کد در چیست؟</a:t>
            </a:r>
            <a:endParaRPr lang="en-US" sz="1600" b="1" dirty="0">
              <a:latin typeface="Cambria Math" panose="02040503050406030204" pitchFamily="18" charset="0"/>
              <a:ea typeface="Cambria Math" panose="02040503050406030204" pitchFamily="18" charset="0"/>
              <a:cs typeface="Titr" panose="00000700000000000000" pitchFamily="2" charset="-7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56E93D-BCD9-31A9-1A74-A01EE337F432}"/>
                  </a:ext>
                </a:extLst>
              </p:cNvPr>
              <p:cNvSpPr txBox="1"/>
              <p:nvPr/>
            </p:nvSpPr>
            <p:spPr>
              <a:xfrm>
                <a:off x="7966526" y="3930132"/>
                <a:ext cx="2008414" cy="1719702"/>
              </a:xfrm>
              <a:prstGeom prst="rect">
                <a:avLst/>
              </a:prstGeom>
              <a:noFill/>
            </p:spPr>
            <p:txBody>
              <a:bodyPr wrap="square">
                <a:spAutoFit/>
              </a:bodyPr>
              <a:lstStyle/>
              <a:p>
                <a:pPr algn="r" rtl="1">
                  <a:lnSpc>
                    <a:spcPct val="150000"/>
                  </a:lnSpc>
                </a:pPr>
                <a:r>
                  <a:rPr lang="fa-IR" i="0" dirty="0">
                    <a:solidFill>
                      <a:srgbClr val="323232"/>
                    </a:solidFill>
                    <a:effectLst/>
                    <a:latin typeface="IRANYekan"/>
                    <a:cs typeface="Nazanin" panose="00000400000000000000" pitchFamily="2" charset="-78"/>
                  </a:rPr>
                  <a:t>پیچیدگی زمانی :</a:t>
                </a:r>
              </a:p>
              <a:p>
                <a:pPr algn="r" rtl="1">
                  <a:lnSpc>
                    <a:spcPct val="150000"/>
                  </a:lnSpc>
                </a:pPr>
                <a:endParaRPr lang="fa-IR" dirty="0">
                  <a:solidFill>
                    <a:srgbClr val="323232"/>
                  </a:solidFill>
                  <a:latin typeface="IRANYekan"/>
                  <a:cs typeface="Nazanin" panose="00000400000000000000" pitchFamily="2" charset="-78"/>
                </a:endParaRPr>
              </a:p>
              <a:p>
                <a:pPr algn="r" rtl="1">
                  <a:lnSpc>
                    <a:spcPct val="150000"/>
                  </a:lnSpc>
                </a:pPr>
                <a:r>
                  <a:rPr lang="fa-IR" dirty="0">
                    <a:solidFill>
                      <a:srgbClr val="323232"/>
                    </a:solidFill>
                    <a:latin typeface="IRANYekan"/>
                    <a:cs typeface="Nazanin" panose="00000400000000000000" pitchFamily="2" charset="-78"/>
                  </a:rPr>
                  <a:t>پیاده سازی 1: </a:t>
                </a:r>
                <a:r>
                  <a:rPr lang="en-US" dirty="0">
                    <a:solidFill>
                      <a:srgbClr val="323232"/>
                    </a:solidFill>
                    <a:latin typeface="IRANYekan"/>
                    <a:cs typeface="Nazanin" panose="00000400000000000000" pitchFamily="2" charset="-78"/>
                  </a:rPr>
                  <a:t>O(n)</a:t>
                </a:r>
              </a:p>
              <a:p>
                <a:pPr algn="r" rtl="1">
                  <a:lnSpc>
                    <a:spcPct val="150000"/>
                  </a:lnSpc>
                </a:pPr>
                <a:r>
                  <a:rPr lang="fa-IR" dirty="0">
                    <a:solidFill>
                      <a:srgbClr val="323232"/>
                    </a:solidFill>
                    <a:latin typeface="IRANYekan"/>
                    <a:cs typeface="Nazanin" panose="00000400000000000000" pitchFamily="2" charset="-78"/>
                  </a:rPr>
                  <a:t>پیاده سازی 2: </a:t>
                </a:r>
                <a:r>
                  <a:rPr lang="en-US" dirty="0">
                    <a:solidFill>
                      <a:srgbClr val="323232"/>
                    </a:solidFill>
                    <a:latin typeface="IRANYekan"/>
                    <a:cs typeface="Nazanin" panose="00000400000000000000" pitchFamily="2" charset="-78"/>
                  </a:rPr>
                  <a:t>O(</a:t>
                </a:r>
                <a14:m>
                  <m:oMath xmlns:m="http://schemas.openxmlformats.org/officeDocument/2006/math">
                    <m:sSup>
                      <m:sSupPr>
                        <m:ctrlPr>
                          <a:rPr lang="en-US" i="1" smtClean="0">
                            <a:solidFill>
                              <a:srgbClr val="323232"/>
                            </a:solidFill>
                            <a:latin typeface="Cambria Math" panose="02040503050406030204" pitchFamily="18" charset="0"/>
                            <a:cs typeface="Nazanin" panose="00000400000000000000" pitchFamily="2" charset="-78"/>
                          </a:rPr>
                        </m:ctrlPr>
                      </m:sSupPr>
                      <m:e>
                        <m:r>
                          <a:rPr lang="en-US" b="0" i="1" smtClean="0">
                            <a:solidFill>
                              <a:srgbClr val="323232"/>
                            </a:solidFill>
                            <a:latin typeface="Cambria Math" panose="02040503050406030204" pitchFamily="18" charset="0"/>
                            <a:cs typeface="Nazanin" panose="00000400000000000000" pitchFamily="2" charset="-78"/>
                          </a:rPr>
                          <m:t>2</m:t>
                        </m:r>
                      </m:e>
                      <m:sup>
                        <m:r>
                          <a:rPr lang="en-US" b="0" i="1" smtClean="0">
                            <a:solidFill>
                              <a:srgbClr val="323232"/>
                            </a:solidFill>
                            <a:latin typeface="Cambria Math" panose="02040503050406030204" pitchFamily="18" charset="0"/>
                            <a:cs typeface="Nazanin" panose="00000400000000000000" pitchFamily="2" charset="-78"/>
                          </a:rPr>
                          <m:t>𝑛</m:t>
                        </m:r>
                      </m:sup>
                    </m:sSup>
                  </m:oMath>
                </a14:m>
                <a:r>
                  <a:rPr lang="en-US" dirty="0">
                    <a:solidFill>
                      <a:srgbClr val="323232"/>
                    </a:solidFill>
                    <a:latin typeface="IRANYekan"/>
                    <a:cs typeface="Nazanin" panose="00000400000000000000" pitchFamily="2" charset="-78"/>
                  </a:rPr>
                  <a:t>)</a:t>
                </a:r>
                <a:endParaRPr lang="en-US" dirty="0">
                  <a:cs typeface="Nazanin" panose="00000400000000000000" pitchFamily="2" charset="-78"/>
                </a:endParaRPr>
              </a:p>
            </p:txBody>
          </p:sp>
        </mc:Choice>
        <mc:Fallback xmlns="">
          <p:sp>
            <p:nvSpPr>
              <p:cNvPr id="8" name="TextBox 7">
                <a:extLst>
                  <a:ext uri="{FF2B5EF4-FFF2-40B4-BE49-F238E27FC236}">
                    <a16:creationId xmlns:a16="http://schemas.microsoft.com/office/drawing/2014/main" id="{DC56E93D-BCD9-31A9-1A74-A01EE337F432}"/>
                  </a:ext>
                </a:extLst>
              </p:cNvPr>
              <p:cNvSpPr txBox="1">
                <a:spLocks noRot="1" noChangeAspect="1" noMove="1" noResize="1" noEditPoints="1" noAdjustHandles="1" noChangeArrowheads="1" noChangeShapeType="1" noTextEdit="1"/>
              </p:cNvSpPr>
              <p:nvPr/>
            </p:nvSpPr>
            <p:spPr>
              <a:xfrm>
                <a:off x="7966526" y="3930132"/>
                <a:ext cx="2008414" cy="1719702"/>
              </a:xfrm>
              <a:prstGeom prst="rect">
                <a:avLst/>
              </a:prstGeom>
              <a:blipFill>
                <a:blip r:embed="rId2"/>
                <a:stretch>
                  <a:fillRect r="-2432" b="-567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59A359A-2F11-6B72-8C3B-85A22EA8B40B}"/>
              </a:ext>
            </a:extLst>
          </p:cNvPr>
          <p:cNvSpPr txBox="1"/>
          <p:nvPr/>
        </p:nvSpPr>
        <p:spPr>
          <a:xfrm>
            <a:off x="5007817" y="3276193"/>
            <a:ext cx="1088183" cy="461665"/>
          </a:xfrm>
          <a:prstGeom prst="rect">
            <a:avLst/>
          </a:prstGeom>
          <a:noFill/>
        </p:spPr>
        <p:txBody>
          <a:bodyPr wrap="square">
            <a:spAutoFit/>
          </a:bodyPr>
          <a:lstStyle/>
          <a:p>
            <a:r>
              <a:rPr lang="fa-IR" sz="2400" b="1" i="0" dirty="0">
                <a:solidFill>
                  <a:srgbClr val="323232"/>
                </a:solidFill>
                <a:effectLst/>
                <a:latin typeface="IRANYekan"/>
                <a:cs typeface="Titr" panose="00000700000000000000" pitchFamily="2" charset="-78"/>
              </a:rPr>
              <a:t>چرا؟!؟</a:t>
            </a:r>
            <a:endParaRPr lang="en-US" sz="2400" dirty="0">
              <a:cs typeface="Titr" panose="00000700000000000000" pitchFamily="2" charset="-78"/>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811FFC-6FD7-C75B-681D-E589392E534F}"/>
                  </a:ext>
                </a:extLst>
              </p:cNvPr>
              <p:cNvSpPr txBox="1"/>
              <p:nvPr/>
            </p:nvSpPr>
            <p:spPr>
              <a:xfrm>
                <a:off x="1722797" y="3930132"/>
                <a:ext cx="4198790" cy="1754326"/>
              </a:xfrm>
              <a:prstGeom prst="rect">
                <a:avLst/>
              </a:prstGeom>
              <a:noFill/>
            </p:spPr>
            <p:txBody>
              <a:bodyPr wrap="square">
                <a:spAutoFit/>
              </a:bodyPr>
              <a:lstStyle/>
              <a:p>
                <a:pPr algn="just" rtl="1"/>
                <a:r>
                  <a:rPr lang="fa-IR" dirty="0">
                    <a:cs typeface="Nazanin" panose="00000400000000000000" pitchFamily="2" charset="-78"/>
                  </a:rPr>
                  <a:t>زیرا این پیاده سازی 2 وقتی که فرد است </a:t>
                </a:r>
                <a14:m>
                  <m:oMath xmlns:m="http://schemas.openxmlformats.org/officeDocument/2006/math">
                    <m:r>
                      <a:rPr lang="en-US" i="1" dirty="0" smtClean="0">
                        <a:latin typeface="Cambria Math" panose="02040503050406030204" pitchFamily="18" charset="0"/>
                        <a:cs typeface="Nazanin" panose="00000400000000000000" pitchFamily="2" charset="-78"/>
                      </a:rPr>
                      <m:t>𝑓</m:t>
                    </m:r>
                    <m:r>
                      <a:rPr lang="en-US" i="1" dirty="0" smtClean="0">
                        <a:latin typeface="Cambria Math" panose="02040503050406030204" pitchFamily="18" charset="0"/>
                        <a:cs typeface="Nazanin" panose="00000400000000000000" pitchFamily="2" charset="-78"/>
                      </a:rPr>
                      <m:t>(</m:t>
                    </m:r>
                    <m:r>
                      <a:rPr lang="en-US" i="1" dirty="0" smtClean="0">
                        <a:latin typeface="Cambria Math" panose="02040503050406030204" pitchFamily="18" charset="0"/>
                        <a:cs typeface="Nazanin" panose="00000400000000000000" pitchFamily="2" charset="-78"/>
                      </a:rPr>
                      <m:t>𝑥</m:t>
                    </m:r>
                    <m:r>
                      <a:rPr lang="en-US" i="1" dirty="0" smtClean="0">
                        <a:latin typeface="Cambria Math" panose="02040503050406030204" pitchFamily="18" charset="0"/>
                        <a:cs typeface="Nazanin" panose="00000400000000000000" pitchFamily="2" charset="-78"/>
                      </a:rPr>
                      <m:t>−</m:t>
                    </m:r>
                    <m:r>
                      <a:rPr lang="en-US" i="1" dirty="0" smtClean="0">
                        <a:latin typeface="Cambria Math" panose="02040503050406030204" pitchFamily="18" charset="0"/>
                        <a:cs typeface="Nazanin" panose="00000400000000000000" pitchFamily="2" charset="-78"/>
                      </a:rPr>
                      <m:t>1</m:t>
                    </m:r>
                    <m:r>
                      <a:rPr lang="en-US" i="1" dirty="0" smtClean="0">
                        <a:latin typeface="Cambria Math" panose="02040503050406030204" pitchFamily="18" charset="0"/>
                        <a:cs typeface="Nazanin" panose="00000400000000000000" pitchFamily="2" charset="-78"/>
                      </a:rPr>
                      <m:t>) </m:t>
                    </m:r>
                  </m:oMath>
                </a14:m>
                <a:r>
                  <a:rPr lang="fa-IR" dirty="0">
                    <a:cs typeface="Nazanin" panose="00000400000000000000" pitchFamily="2" charset="-78"/>
                  </a:rPr>
                  <a:t> را 2 بار صدا میزند که باعث میشود الگوریتم ما نمایی شود.</a:t>
                </a:r>
              </a:p>
              <a:p>
                <a:pPr algn="just" rtl="1"/>
                <a:endParaRPr lang="fa-IR" dirty="0">
                  <a:cs typeface="Nazanin" panose="00000400000000000000" pitchFamily="2" charset="-78"/>
                </a:endParaRPr>
              </a:p>
              <a:p>
                <a:pPr algn="just" rtl="1"/>
                <a:r>
                  <a:rPr lang="fa-IR" dirty="0">
                    <a:cs typeface="Nazanin" panose="00000400000000000000" pitchFamily="2" charset="-78"/>
                  </a:rPr>
                  <a:t>اما در پیاده سازی 1، تابع </a:t>
                </a:r>
                <a14:m>
                  <m:oMath xmlns:m="http://schemas.openxmlformats.org/officeDocument/2006/math">
                    <m:r>
                      <a:rPr lang="en-US" i="1" dirty="0" smtClean="0">
                        <a:latin typeface="Cambria Math" panose="02040503050406030204" pitchFamily="18" charset="0"/>
                        <a:cs typeface="Nazanin" panose="00000400000000000000" pitchFamily="2" charset="-78"/>
                      </a:rPr>
                      <m:t>𝑓</m:t>
                    </m:r>
                    <m:r>
                      <a:rPr lang="en-US" i="1" dirty="0" smtClean="0">
                        <a:latin typeface="Cambria Math" panose="02040503050406030204" pitchFamily="18" charset="0"/>
                        <a:cs typeface="Nazanin" panose="00000400000000000000" pitchFamily="2" charset="-78"/>
                      </a:rPr>
                      <m:t>(</m:t>
                    </m:r>
                    <m:r>
                      <a:rPr lang="en-US" i="1" dirty="0" smtClean="0">
                        <a:latin typeface="Cambria Math" panose="02040503050406030204" pitchFamily="18" charset="0"/>
                        <a:cs typeface="Nazanin" panose="00000400000000000000" pitchFamily="2" charset="-78"/>
                      </a:rPr>
                      <m:t>𝑥</m:t>
                    </m:r>
                    <m:r>
                      <a:rPr lang="en-US" i="1" dirty="0" smtClean="0">
                        <a:latin typeface="Cambria Math" panose="02040503050406030204" pitchFamily="18" charset="0"/>
                        <a:cs typeface="Nazanin" panose="00000400000000000000" pitchFamily="2" charset="-78"/>
                      </a:rPr>
                      <m:t>−</m:t>
                    </m:r>
                    <m:r>
                      <a:rPr lang="en-US" i="1" dirty="0" smtClean="0">
                        <a:latin typeface="Cambria Math" panose="02040503050406030204" pitchFamily="18" charset="0"/>
                        <a:cs typeface="Nazanin" panose="00000400000000000000" pitchFamily="2" charset="-78"/>
                      </a:rPr>
                      <m:t>1</m:t>
                    </m:r>
                    <m:r>
                      <a:rPr lang="en-US" i="1" dirty="0" smtClean="0">
                        <a:latin typeface="Cambria Math" panose="02040503050406030204" pitchFamily="18" charset="0"/>
                        <a:cs typeface="Nazanin" panose="00000400000000000000" pitchFamily="2" charset="-78"/>
                      </a:rPr>
                      <m:t>)</m:t>
                    </m:r>
                  </m:oMath>
                </a14:m>
                <a:r>
                  <a:rPr lang="fa-IR" dirty="0">
                    <a:cs typeface="Nazanin" panose="00000400000000000000" pitchFamily="2" charset="-78"/>
                  </a:rPr>
                  <a:t> فقط 1 بار صدا زده میشود و در </a:t>
                </a:r>
                <a14:m>
                  <m:oMath xmlns:m="http://schemas.openxmlformats.org/officeDocument/2006/math">
                    <m:r>
                      <a:rPr lang="en-US" i="1" dirty="0" smtClean="0">
                        <a:latin typeface="Cambria Math" panose="02040503050406030204" pitchFamily="18" charset="0"/>
                        <a:cs typeface="Nazanin" panose="00000400000000000000" pitchFamily="2" charset="-78"/>
                      </a:rPr>
                      <m:t>𝑡𝑚𝑝</m:t>
                    </m:r>
                  </m:oMath>
                </a14:m>
                <a:r>
                  <a:rPr lang="fa-IR" dirty="0">
                    <a:cs typeface="Nazanin" panose="00000400000000000000" pitchFamily="2" charset="-78"/>
                  </a:rPr>
                  <a:t> ذخیره میشود و هر وقت نیاز بود از آن استفاده میکنیم.</a:t>
                </a:r>
              </a:p>
            </p:txBody>
          </p:sp>
        </mc:Choice>
        <mc:Fallback xmlns="">
          <p:sp>
            <p:nvSpPr>
              <p:cNvPr id="9" name="TextBox 8">
                <a:extLst>
                  <a:ext uri="{FF2B5EF4-FFF2-40B4-BE49-F238E27FC236}">
                    <a16:creationId xmlns:a16="http://schemas.microsoft.com/office/drawing/2014/main" id="{F8811FFC-6FD7-C75B-681D-E589392E534F}"/>
                  </a:ext>
                </a:extLst>
              </p:cNvPr>
              <p:cNvSpPr txBox="1">
                <a:spLocks noRot="1" noChangeAspect="1" noMove="1" noResize="1" noEditPoints="1" noAdjustHandles="1" noChangeArrowheads="1" noChangeShapeType="1" noTextEdit="1"/>
              </p:cNvSpPr>
              <p:nvPr/>
            </p:nvSpPr>
            <p:spPr>
              <a:xfrm>
                <a:off x="1722797" y="3930132"/>
                <a:ext cx="4198790" cy="1754326"/>
              </a:xfrm>
              <a:prstGeom prst="rect">
                <a:avLst/>
              </a:prstGeom>
              <a:blipFill>
                <a:blip r:embed="rId3"/>
                <a:stretch>
                  <a:fillRect l="-2616" t="-1394" r="-1453" b="-5226"/>
                </a:stretch>
              </a:blipFill>
            </p:spPr>
            <p:txBody>
              <a:bodyPr/>
              <a:lstStyle/>
              <a:p>
                <a:r>
                  <a:rPr lang="en-US">
                    <a:noFill/>
                  </a:rPr>
                  <a:t> </a:t>
                </a:r>
              </a:p>
            </p:txBody>
          </p:sp>
        </mc:Fallback>
      </mc:AlternateContent>
    </p:spTree>
    <p:extLst>
      <p:ext uri="{BB962C8B-B14F-4D97-AF65-F5344CB8AC3E}">
        <p14:creationId xmlns:p14="http://schemas.microsoft.com/office/powerpoint/2010/main" val="2258687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1517904"/>
            <a:ext cx="5693664" cy="768096"/>
          </a:xfrm>
        </p:spPr>
        <p:txBody>
          <a:bodyPr/>
          <a:lstStyle/>
          <a:p>
            <a:pPr algn="r"/>
            <a:r>
              <a:rPr lang="fa-IR" dirty="0">
                <a:latin typeface="Arial Black" panose="020B0604020202020204" pitchFamily="34" charset="0"/>
                <a:ea typeface="Arial Regular" pitchFamily="34" charset="-122"/>
                <a:cs typeface="2  Titr" panose="00000700000000000000" pitchFamily="2" charset="-78"/>
              </a:rPr>
              <a:t>نکته!</a:t>
            </a:r>
            <a:endParaRPr lang="en-US" sz="4400" b="1" dirty="0">
              <a:solidFill>
                <a:schemeClr val="accent6"/>
              </a:solidFill>
              <a:latin typeface="Arial Black" panose="020B0604020202020204" pitchFamily="34" charset="0"/>
              <a:cs typeface="2  Titr" panose="00000700000000000000" pitchFamily="2" charset="-78"/>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pPr algn="r" rtl="1"/>
            <a:r>
              <a:rPr lang="fa-IR" b="0" i="0" dirty="0">
                <a:solidFill>
                  <a:srgbClr val="323232"/>
                </a:solidFill>
                <a:effectLst/>
                <a:latin typeface="IRANYekan"/>
                <a:cs typeface="Nazanin" panose="00000400000000000000" pitchFamily="2" charset="-78"/>
              </a:rPr>
              <a:t>در برنامه نویسی بازگشتی باید به این موضوع دقت کنیم که سعی کنیم حالت‌های تکراری را تنها یک بار حساب کنیم.</a:t>
            </a:r>
            <a:endParaRPr lang="en-US" dirty="0">
              <a:cs typeface="Nazanin" panose="00000400000000000000" pitchFamily="2" charset="-78"/>
            </a:endParaRPr>
          </a:p>
        </p:txBody>
      </p:sp>
    </p:spTree>
    <p:extLst>
      <p:ext uri="{BB962C8B-B14F-4D97-AF65-F5344CB8AC3E}">
        <p14:creationId xmlns:p14="http://schemas.microsoft.com/office/powerpoint/2010/main" val="385553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C2FF-72B8-8B5A-5DE8-C9AFD43F40C8}"/>
              </a:ext>
            </a:extLst>
          </p:cNvPr>
          <p:cNvSpPr>
            <a:spLocks noGrp="1"/>
          </p:cNvSpPr>
          <p:nvPr>
            <p:ph type="title"/>
          </p:nvPr>
        </p:nvSpPr>
        <p:spPr>
          <a:xfrm>
            <a:off x="2895600" y="3429000"/>
            <a:ext cx="6400800" cy="768096"/>
          </a:xfrm>
        </p:spPr>
        <p:txBody>
          <a:bodyPr/>
          <a:lstStyle/>
          <a:p>
            <a:r>
              <a:rPr lang="fa-IR" dirty="0">
                <a:cs typeface="2  Titr" panose="00000700000000000000" pitchFamily="2" charset="-78"/>
              </a:rPr>
              <a:t>تقسیم و حل (غلبه)</a:t>
            </a:r>
            <a:endParaRPr lang="en-US" dirty="0">
              <a:cs typeface="2  Titr" panose="00000700000000000000" pitchFamily="2" charset="-78"/>
            </a:endParaRPr>
          </a:p>
        </p:txBody>
      </p:sp>
    </p:spTree>
    <p:extLst>
      <p:ext uri="{BB962C8B-B14F-4D97-AF65-F5344CB8AC3E}">
        <p14:creationId xmlns:p14="http://schemas.microsoft.com/office/powerpoint/2010/main" val="2113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746FA-3CF7-F542-55E6-367C19816196}"/>
              </a:ext>
            </a:extLst>
          </p:cNvPr>
          <p:cNvSpPr>
            <a:spLocks noGrp="1"/>
          </p:cNvSpPr>
          <p:nvPr>
            <p:ph type="sldNum" sz="quarter" idx="12"/>
          </p:nvPr>
        </p:nvSpPr>
        <p:spPr/>
        <p:txBody>
          <a:bodyPr/>
          <a:lstStyle/>
          <a:p>
            <a:fld id="{48F63A3B-78C7-47BE-AE5E-E10140E04643}" type="slidenum">
              <a:rPr lang="en-US" smtClean="0"/>
              <a:pPr/>
              <a:t>13</a:t>
            </a:fld>
            <a:endParaRPr lang="en-US" dirty="0"/>
          </a:p>
        </p:txBody>
      </p:sp>
      <p:pic>
        <p:nvPicPr>
          <p:cNvPr id="2050" name="Picture 2" descr="توضیح تصویر">
            <a:extLst>
              <a:ext uri="{FF2B5EF4-FFF2-40B4-BE49-F238E27FC236}">
                <a16:creationId xmlns:a16="http://schemas.microsoft.com/office/drawing/2014/main" id="{C0E8C647-AACB-036A-0616-6550DE3F1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737" y="594360"/>
            <a:ext cx="4962525"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98A93EA-51BC-23EA-F511-7F8A7CE316DE}"/>
              </a:ext>
            </a:extLst>
          </p:cNvPr>
          <p:cNvPicPr>
            <a:picLocks noChangeAspect="1" noChangeArrowheads="1"/>
          </p:cNvPicPr>
          <p:nvPr/>
        </p:nvPicPr>
        <p:blipFill>
          <a:blip r:embed="rId3">
            <a:duotone>
              <a:prstClr val="black"/>
              <a:srgbClr val="FDFAF6">
                <a:tint val="45000"/>
                <a:satMod val="400000"/>
              </a:srgbClr>
            </a:duotone>
            <a:extLst>
              <a:ext uri="{28A0092B-C50C-407E-A947-70E740481C1C}">
                <a14:useLocalDpi xmlns:a14="http://schemas.microsoft.com/office/drawing/2010/main" val="0"/>
              </a:ext>
            </a:extLst>
          </a:blip>
          <a:srcRect/>
          <a:stretch>
            <a:fillRect/>
          </a:stretch>
        </p:blipFill>
        <p:spPr bwMode="auto">
          <a:xfrm>
            <a:off x="4183224" y="4328472"/>
            <a:ext cx="3825551" cy="229533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14358FB-D9CD-DEA9-E4DE-A8B2F611F6C7}"/>
              </a:ext>
            </a:extLst>
          </p:cNvPr>
          <p:cNvSpPr txBox="1"/>
          <p:nvPr/>
        </p:nvSpPr>
        <p:spPr>
          <a:xfrm>
            <a:off x="9656250" y="731520"/>
            <a:ext cx="1782894" cy="1304203"/>
          </a:xfrm>
          <a:prstGeom prst="rect">
            <a:avLst/>
          </a:prstGeom>
          <a:noFill/>
        </p:spPr>
        <p:txBody>
          <a:bodyPr wrap="square" rtlCol="0">
            <a:spAutoFit/>
          </a:bodyPr>
          <a:lstStyle/>
          <a:p>
            <a:pPr algn="ctr">
              <a:lnSpc>
                <a:spcPct val="150000"/>
              </a:lnSpc>
            </a:pPr>
            <a:r>
              <a:rPr lang="fa-IR" dirty="0">
                <a:cs typeface="2  Titr" panose="00000700000000000000" pitchFamily="2" charset="-78"/>
              </a:rPr>
              <a:t>مرتب سازی ادغامی با استفاده از روش تقسیم و حل</a:t>
            </a:r>
            <a:endParaRPr lang="en-US" dirty="0">
              <a:cs typeface="2  Titr" panose="00000700000000000000" pitchFamily="2" charset="-78"/>
            </a:endParaRPr>
          </a:p>
        </p:txBody>
      </p:sp>
    </p:spTree>
    <p:extLst>
      <p:ext uri="{BB962C8B-B14F-4D97-AF65-F5344CB8AC3E}">
        <p14:creationId xmlns:p14="http://schemas.microsoft.com/office/powerpoint/2010/main" val="251786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1000"/>
                                        <p:tgtEl>
                                          <p:spTgt spid="2052"/>
                                        </p:tgtEl>
                                      </p:cBhvr>
                                    </p:animEffect>
                                    <p:anim calcmode="lin" valueType="num">
                                      <p:cBhvr>
                                        <p:cTn id="15" dur="1000" fill="hold"/>
                                        <p:tgtEl>
                                          <p:spTgt spid="2052"/>
                                        </p:tgtEl>
                                        <p:attrNameLst>
                                          <p:attrName>ppt_x</p:attrName>
                                        </p:attrNameLst>
                                      </p:cBhvr>
                                      <p:tavLst>
                                        <p:tav tm="0">
                                          <p:val>
                                            <p:strVal val="#ppt_x"/>
                                          </p:val>
                                        </p:tav>
                                        <p:tav tm="100000">
                                          <p:val>
                                            <p:strVal val="#ppt_x"/>
                                          </p:val>
                                        </p:tav>
                                      </p:tavLst>
                                    </p:anim>
                                    <p:anim calcmode="lin" valueType="num">
                                      <p:cBhvr>
                                        <p:cTn id="16"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7EE79-0CDD-F3D2-98DE-E7D33494E90B}"/>
              </a:ext>
            </a:extLst>
          </p:cNvPr>
          <p:cNvSpPr>
            <a:spLocks noGrp="1"/>
          </p:cNvSpPr>
          <p:nvPr>
            <p:ph type="title"/>
          </p:nvPr>
        </p:nvSpPr>
        <p:spPr>
          <a:xfrm>
            <a:off x="1651518" y="4362977"/>
            <a:ext cx="1613056" cy="768096"/>
          </a:xfrm>
        </p:spPr>
        <p:txBody>
          <a:bodyPr/>
          <a:lstStyle/>
          <a:p>
            <a:pPr algn="ctr"/>
            <a:r>
              <a:rPr lang="fa-IR" sz="2000" dirty="0">
                <a:cs typeface="2  Titr" panose="00000700000000000000" pitchFamily="2" charset="-78"/>
              </a:rPr>
              <a:t>مسئله کلاسیک قلّه</a:t>
            </a:r>
            <a:endParaRPr lang="en-US" sz="2000" dirty="0">
              <a:cs typeface="2  Titr" panose="00000700000000000000" pitchFamily="2" charset="-78"/>
            </a:endParaRPr>
          </a:p>
        </p:txBody>
      </p:sp>
      <p:sp>
        <p:nvSpPr>
          <p:cNvPr id="7" name="Slide Number Placeholder 6">
            <a:extLst>
              <a:ext uri="{FF2B5EF4-FFF2-40B4-BE49-F238E27FC236}">
                <a16:creationId xmlns:a16="http://schemas.microsoft.com/office/drawing/2014/main" id="{5D433748-0C37-AFE1-D72F-AFDA1852C5D3}"/>
              </a:ext>
            </a:extLst>
          </p:cNvPr>
          <p:cNvSpPr>
            <a:spLocks noGrp="1"/>
          </p:cNvSpPr>
          <p:nvPr>
            <p:ph type="sldNum" sz="quarter" idx="12"/>
          </p:nvPr>
        </p:nvSpPr>
        <p:spPr/>
        <p:txBody>
          <a:bodyPr/>
          <a:lstStyle/>
          <a:p>
            <a:fld id="{48F63A3B-78C7-47BE-AE5E-E10140E04643}" type="slidenum">
              <a:rPr lang="en-US" smtClean="0"/>
              <a:t>14</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4427DB-8A76-E070-9763-67E61398851D}"/>
                  </a:ext>
                </a:extLst>
              </p:cNvPr>
              <p:cNvSpPr txBox="1"/>
              <p:nvPr/>
            </p:nvSpPr>
            <p:spPr>
              <a:xfrm>
                <a:off x="4310743" y="1134422"/>
                <a:ext cx="7128401" cy="3170099"/>
              </a:xfrm>
              <a:prstGeom prst="rect">
                <a:avLst/>
              </a:prstGeom>
              <a:noFill/>
            </p:spPr>
            <p:txBody>
              <a:bodyPr wrap="square">
                <a:spAutoFit/>
              </a:bodyPr>
              <a:lstStyle/>
              <a:p>
                <a:pPr algn="r" rtl="1"/>
                <a:r>
                  <a:rPr lang="fa-IR" sz="2000" dirty="0">
                    <a:cs typeface="Nazanin" panose="00000400000000000000" pitchFamily="2" charset="-78"/>
                  </a:rPr>
                  <a:t>آرایه</a:t>
                </a:r>
                <a14:m>
                  <m:oMath xmlns:m="http://schemas.openxmlformats.org/officeDocument/2006/math">
                    <m:r>
                      <a:rPr lang="en-US" sz="2000" i="1" dirty="0" smtClean="0">
                        <a:latin typeface="Cambria Math" panose="02040503050406030204" pitchFamily="18" charset="0"/>
                        <a:cs typeface="Nazanin" panose="00000400000000000000" pitchFamily="2" charset="-78"/>
                      </a:rPr>
                      <m:t> </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𝑎</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0</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 </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𝑎</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1</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 </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𝑎</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2</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 …, </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𝑎</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𝑛</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1</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m:t>
                    </m:r>
                  </m:oMath>
                </a14:m>
                <a:r>
                  <a:rPr lang="fa-IR" sz="2000" dirty="0">
                    <a:latin typeface="Cambria Math" panose="02040503050406030204" pitchFamily="18" charset="0"/>
                    <a:ea typeface="Cambria Math" panose="02040503050406030204" pitchFamily="18" charset="0"/>
                    <a:cs typeface="Nazanin" panose="00000400000000000000" pitchFamily="2" charset="-78"/>
                  </a:rPr>
                  <a:t>را در نظر بگیرید.</a:t>
                </a:r>
                <a:r>
                  <a:rPr lang="en-US" sz="2000" dirty="0">
                    <a:latin typeface="Cambria Math" panose="02040503050406030204" pitchFamily="18" charset="0"/>
                    <a:ea typeface="Cambria Math" panose="02040503050406030204" pitchFamily="18" charset="0"/>
                    <a:cs typeface="Nazanin" panose="00000400000000000000" pitchFamily="2" charset="-78"/>
                  </a:rPr>
                  <a:t> </a:t>
                </a:r>
                <a:endParaRPr lang="fa-IR" sz="2000" dirty="0">
                  <a:latin typeface="Cambria Math" panose="02040503050406030204" pitchFamily="18" charset="0"/>
                  <a:ea typeface="Cambria Math" panose="02040503050406030204" pitchFamily="18" charset="0"/>
                  <a:cs typeface="Nazanin" panose="00000400000000000000" pitchFamily="2" charset="-78"/>
                </a:endParaRPr>
              </a:p>
              <a:p>
                <a:pPr algn="r" rtl="1"/>
                <a:r>
                  <a:rPr lang="fa-IR" sz="2000" dirty="0">
                    <a:latin typeface="Cambria Math" panose="02040503050406030204" pitchFamily="18" charset="0"/>
                    <a:ea typeface="Cambria Math" panose="02040503050406030204" pitchFamily="18" charset="0"/>
                    <a:cs typeface="Nazanin" panose="00000400000000000000" pitchFamily="2" charset="-78"/>
                  </a:rPr>
                  <a:t>میخواهیم خانه ای مثل </a:t>
                </a:r>
                <a:r>
                  <a:rPr lang="en-US" sz="2000" dirty="0">
                    <a:latin typeface="Cambria Math" panose="02040503050406030204" pitchFamily="18" charset="0"/>
                    <a:ea typeface="Cambria Math" panose="02040503050406030204" pitchFamily="18" charset="0"/>
                    <a:cs typeface="Nazanin" panose="00000400000000000000" pitchFamily="2" charset="-78"/>
                  </a:rPr>
                  <a:t>i</a:t>
                </a:r>
                <a:r>
                  <a:rPr lang="fa-IR" sz="2000" dirty="0">
                    <a:latin typeface="Cambria Math" panose="02040503050406030204" pitchFamily="18" charset="0"/>
                    <a:ea typeface="Cambria Math" panose="02040503050406030204" pitchFamily="18" charset="0"/>
                    <a:cs typeface="Nazanin" panose="00000400000000000000" pitchFamily="2" charset="-78"/>
                  </a:rPr>
                  <a:t> پیدا کنیم به طوری که:</a:t>
                </a:r>
              </a:p>
              <a:p>
                <a:pPr algn="r" rtl="1"/>
                <a:endParaRPr lang="fa-IR" sz="2000" dirty="0">
                  <a:latin typeface="Cambria Math" panose="02040503050406030204" pitchFamily="18" charset="0"/>
                  <a:ea typeface="Cambria Math" panose="02040503050406030204" pitchFamily="18" charset="0"/>
                  <a:cs typeface="Nazanin" panose="00000400000000000000" pitchFamily="2" charset="-78"/>
                </a:endParaRPr>
              </a:p>
              <a:p>
                <a:pPr marL="342900" indent="-342900" algn="r" rtl="1">
                  <a:buFont typeface="Arial" panose="020B0604020202020204" pitchFamily="34" charset="0"/>
                  <a:buChar char="•"/>
                </a:pPr>
                <a:r>
                  <a:rPr lang="fa-IR" sz="2000" dirty="0">
                    <a:latin typeface="Cambria Math" panose="02040503050406030204" pitchFamily="18" charset="0"/>
                    <a:ea typeface="Cambria Math" panose="02040503050406030204" pitchFamily="18" charset="0"/>
                    <a:cs typeface="Nazanin" panose="00000400000000000000" pitchFamily="2" charset="-78"/>
                  </a:rPr>
                  <a:t>اگر </a:t>
                </a:r>
                <a14:m>
                  <m:oMath xmlns:m="http://schemas.openxmlformats.org/officeDocument/2006/math">
                    <m:r>
                      <a:rPr lang="en-US" sz="2000" b="0" i="0" dirty="0" smtClean="0">
                        <a:latin typeface="Cambria Math" panose="02040503050406030204" pitchFamily="18" charset="0"/>
                        <a:ea typeface="Cambria Math" panose="02040503050406030204" pitchFamily="18" charset="0"/>
                        <a:cs typeface="Nazanin" panose="00000400000000000000" pitchFamily="2" charset="-78"/>
                      </a:rPr>
                      <m:t> </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𝑖</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 &gt; </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0</m:t>
                    </m:r>
                    <m:r>
                      <a:rPr lang="fa-IR" sz="2000" i="1" dirty="0" smtClean="0">
                        <a:latin typeface="Cambria Math" panose="02040503050406030204" pitchFamily="18" charset="0"/>
                        <a:ea typeface="Cambria Math" panose="02040503050406030204" pitchFamily="18" charset="0"/>
                        <a:cs typeface="Nazanin" panose="00000400000000000000" pitchFamily="2" charset="-78"/>
                      </a:rPr>
                      <m:t> </m:t>
                    </m:r>
                  </m:oMath>
                </a14:m>
                <a:r>
                  <a:rPr lang="fa-IR" sz="2000" dirty="0">
                    <a:latin typeface="Cambria Math" panose="02040503050406030204" pitchFamily="18" charset="0"/>
                    <a:ea typeface="Cambria Math" panose="02040503050406030204" pitchFamily="18" charset="0"/>
                    <a:cs typeface="Nazanin" panose="00000400000000000000" pitchFamily="2" charset="-78"/>
                  </a:rPr>
                  <a:t>باشد، آنگاه </a:t>
                </a: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Nazanin" panose="00000400000000000000" pitchFamily="2" charset="-78"/>
                      </a:rPr>
                      <m:t>𝐴</m:t>
                    </m:r>
                    <m:d>
                      <m:dPr>
                        <m:begChr m:val="["/>
                        <m:endChr m:val="]"/>
                        <m:ctrlPr>
                          <a:rPr lang="en-US" sz="2000" i="1" dirty="0" smtClean="0">
                            <a:latin typeface="Cambria Math" panose="02040503050406030204" pitchFamily="18" charset="0"/>
                            <a:ea typeface="Cambria Math" panose="02040503050406030204" pitchFamily="18" charset="0"/>
                            <a:cs typeface="Nazanin" panose="00000400000000000000" pitchFamily="2" charset="-78"/>
                          </a:rPr>
                        </m:ctrlPr>
                      </m:dPr>
                      <m:e>
                        <m:r>
                          <a:rPr lang="en-US" sz="2000" i="1" dirty="0" smtClean="0">
                            <a:latin typeface="Cambria Math" panose="02040503050406030204" pitchFamily="18" charset="0"/>
                            <a:ea typeface="Cambria Math" panose="02040503050406030204" pitchFamily="18" charset="0"/>
                            <a:cs typeface="Nazanin" panose="00000400000000000000" pitchFamily="2" charset="-78"/>
                          </a:rPr>
                          <m:t>𝑖</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1</m:t>
                        </m:r>
                      </m:e>
                    </m:d>
                    <m:r>
                      <a:rPr lang="en-US" sz="2000" b="0" i="1" dirty="0" smtClean="0">
                        <a:latin typeface="Cambria Math" panose="02040503050406030204" pitchFamily="18" charset="0"/>
                        <a:ea typeface="Cambria Math" panose="02040503050406030204" pitchFamily="18" charset="0"/>
                        <a:cs typeface="Nazanin" panose="00000400000000000000" pitchFamily="2" charset="-78"/>
                      </a:rPr>
                      <m:t>≤</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𝐴</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𝑖</m:t>
                    </m:r>
                    <m:r>
                      <a:rPr lang="en-US" sz="2000" i="1" dirty="0" smtClean="0">
                        <a:latin typeface="Cambria Math" panose="02040503050406030204" pitchFamily="18" charset="0"/>
                        <a:ea typeface="Cambria Math" panose="02040503050406030204" pitchFamily="18" charset="0"/>
                        <a:cs typeface="Nazanin" panose="00000400000000000000" pitchFamily="2" charset="-78"/>
                      </a:rPr>
                      <m:t>]</m:t>
                    </m:r>
                  </m:oMath>
                </a14:m>
                <a:endParaRPr lang="en-US" sz="2000" dirty="0">
                  <a:latin typeface="Cambria Math" panose="02040503050406030204" pitchFamily="18" charset="0"/>
                  <a:ea typeface="Cambria Math" panose="02040503050406030204" pitchFamily="18" charset="0"/>
                  <a:cs typeface="Nazanin" panose="00000400000000000000" pitchFamily="2" charset="-78"/>
                </a:endParaRPr>
              </a:p>
              <a:p>
                <a:pPr marL="342900" indent="-342900" algn="r" rtl="1">
                  <a:buFont typeface="Arial" panose="020B0604020202020204" pitchFamily="34" charset="0"/>
                  <a:buChar char="•"/>
                </a:pPr>
                <a:r>
                  <a:rPr lang="fa-IR" sz="2000" dirty="0">
                    <a:latin typeface="Cambria Math" panose="02040503050406030204" pitchFamily="18" charset="0"/>
                    <a:ea typeface="Cambria Math" panose="02040503050406030204" pitchFamily="18" charset="0"/>
                    <a:cs typeface="Nazanin" panose="00000400000000000000" pitchFamily="2" charset="-78"/>
                  </a:rPr>
                  <a:t>اگر </a:t>
                </a:r>
                <a14:m>
                  <m:oMath xmlns:m="http://schemas.openxmlformats.org/officeDocument/2006/math">
                    <m:r>
                      <a:rPr lang="en-US" sz="2000" i="1" dirty="0" smtClean="0">
                        <a:latin typeface="Cambria Math" panose="02040503050406030204" pitchFamily="18" charset="0"/>
                        <a:ea typeface="Cambria Math" panose="02040503050406030204" pitchFamily="18" charset="0"/>
                        <a:cs typeface="Nazanin" panose="00000400000000000000" pitchFamily="2" charset="-78"/>
                      </a:rPr>
                      <m:t>𝑖</m:t>
                    </m:r>
                    <m:r>
                      <a:rPr lang="en-US" sz="2000" b="0" i="1" dirty="0" smtClean="0">
                        <a:latin typeface="Cambria Math" panose="02040503050406030204" pitchFamily="18" charset="0"/>
                        <a:ea typeface="Cambria Math" panose="02040503050406030204" pitchFamily="18" charset="0"/>
                        <a:cs typeface="Nazanin" panose="00000400000000000000" pitchFamily="2" charset="-78"/>
                      </a:rPr>
                      <m:t>&lt;</m:t>
                    </m:r>
                    <m:r>
                      <a:rPr lang="en-US" sz="2000" b="0" i="1" dirty="0" smtClean="0">
                        <a:latin typeface="Cambria Math" panose="02040503050406030204" pitchFamily="18" charset="0"/>
                        <a:ea typeface="Cambria Math" panose="02040503050406030204" pitchFamily="18" charset="0"/>
                        <a:cs typeface="Nazanin" panose="00000400000000000000" pitchFamily="2" charset="-78"/>
                      </a:rPr>
                      <m:t>𝑛</m:t>
                    </m:r>
                    <m:r>
                      <a:rPr lang="en-US" sz="2000" b="0" i="1" dirty="0" smtClean="0">
                        <a:latin typeface="Cambria Math" panose="02040503050406030204" pitchFamily="18" charset="0"/>
                        <a:ea typeface="Cambria Math" panose="02040503050406030204" pitchFamily="18" charset="0"/>
                        <a:cs typeface="Nazanin" panose="00000400000000000000" pitchFamily="2" charset="-78"/>
                      </a:rPr>
                      <m:t>−</m:t>
                    </m:r>
                    <m:r>
                      <a:rPr lang="en-US" sz="2000" b="0" i="1" dirty="0" smtClean="0">
                        <a:latin typeface="Cambria Math" panose="02040503050406030204" pitchFamily="18" charset="0"/>
                        <a:ea typeface="Cambria Math" panose="02040503050406030204" pitchFamily="18" charset="0"/>
                        <a:cs typeface="Nazanin" panose="00000400000000000000" pitchFamily="2" charset="-78"/>
                      </a:rPr>
                      <m:t>1</m:t>
                    </m:r>
                    <m:r>
                      <a:rPr lang="fa-IR" sz="2000" i="1" dirty="0" smtClean="0">
                        <a:latin typeface="Cambria Math" panose="02040503050406030204" pitchFamily="18" charset="0"/>
                        <a:ea typeface="Cambria Math" panose="02040503050406030204" pitchFamily="18" charset="0"/>
                        <a:cs typeface="Nazanin" panose="00000400000000000000" pitchFamily="2" charset="-78"/>
                      </a:rPr>
                      <m:t> </m:t>
                    </m:r>
                  </m:oMath>
                </a14:m>
                <a:r>
                  <a:rPr lang="fa-IR" sz="2000" dirty="0">
                    <a:latin typeface="Cambria Math" panose="02040503050406030204" pitchFamily="18" charset="0"/>
                    <a:ea typeface="Cambria Math" panose="02040503050406030204" pitchFamily="18" charset="0"/>
                    <a:cs typeface="Nazanin" panose="00000400000000000000" pitchFamily="2" charset="-78"/>
                  </a:rPr>
                  <a:t>، آنگاه </a:t>
                </a:r>
                <a14:m>
                  <m:oMath xmlns:m="http://schemas.openxmlformats.org/officeDocument/2006/math">
                    <m:r>
                      <a:rPr lang="en-US" sz="2000" i="1" dirty="0">
                        <a:latin typeface="Cambria Math" panose="02040503050406030204" pitchFamily="18" charset="0"/>
                        <a:ea typeface="Cambria Math" panose="02040503050406030204" pitchFamily="18" charset="0"/>
                        <a:cs typeface="Nazanin" panose="00000400000000000000" pitchFamily="2" charset="-78"/>
                      </a:rPr>
                      <m:t>𝐴</m:t>
                    </m:r>
                    <m:d>
                      <m:dPr>
                        <m:begChr m:val="["/>
                        <m:endChr m:val="]"/>
                        <m:ctrlPr>
                          <a:rPr lang="en-US" sz="2000" i="1" dirty="0">
                            <a:latin typeface="Cambria Math" panose="02040503050406030204" pitchFamily="18" charset="0"/>
                            <a:ea typeface="Cambria Math" panose="02040503050406030204" pitchFamily="18" charset="0"/>
                            <a:cs typeface="Nazanin" panose="00000400000000000000" pitchFamily="2" charset="-78"/>
                          </a:rPr>
                        </m:ctrlPr>
                      </m:dPr>
                      <m:e>
                        <m:r>
                          <a:rPr lang="en-US" sz="2000" i="1" dirty="0">
                            <a:latin typeface="Cambria Math" panose="02040503050406030204" pitchFamily="18" charset="0"/>
                            <a:ea typeface="Cambria Math" panose="02040503050406030204" pitchFamily="18" charset="0"/>
                            <a:cs typeface="Nazanin" panose="00000400000000000000" pitchFamily="2" charset="-78"/>
                          </a:rPr>
                          <m:t>𝑖</m:t>
                        </m:r>
                        <m:r>
                          <a:rPr lang="en-US" sz="2000" b="0" i="1" dirty="0" smtClean="0">
                            <a:latin typeface="Cambria Math" panose="02040503050406030204" pitchFamily="18" charset="0"/>
                            <a:ea typeface="Cambria Math" panose="02040503050406030204" pitchFamily="18" charset="0"/>
                            <a:cs typeface="Nazanin" panose="00000400000000000000" pitchFamily="2" charset="-78"/>
                          </a:rPr>
                          <m:t>+</m:t>
                        </m:r>
                        <m:r>
                          <a:rPr lang="en-US" sz="2000" i="1" dirty="0">
                            <a:latin typeface="Cambria Math" panose="02040503050406030204" pitchFamily="18" charset="0"/>
                            <a:ea typeface="Cambria Math" panose="02040503050406030204" pitchFamily="18" charset="0"/>
                            <a:cs typeface="Nazanin" panose="00000400000000000000" pitchFamily="2" charset="-78"/>
                          </a:rPr>
                          <m:t>1</m:t>
                        </m:r>
                      </m:e>
                    </m:d>
                    <m:r>
                      <a:rPr lang="en-US" sz="2000" i="1" dirty="0">
                        <a:latin typeface="Cambria Math" panose="02040503050406030204" pitchFamily="18" charset="0"/>
                        <a:ea typeface="Cambria Math" panose="02040503050406030204" pitchFamily="18" charset="0"/>
                        <a:cs typeface="Nazanin" panose="00000400000000000000" pitchFamily="2" charset="-78"/>
                      </a:rPr>
                      <m:t>≤</m:t>
                    </m:r>
                    <m:r>
                      <a:rPr lang="en-US" sz="2000" i="1" dirty="0">
                        <a:latin typeface="Cambria Math" panose="02040503050406030204" pitchFamily="18" charset="0"/>
                        <a:ea typeface="Cambria Math" panose="02040503050406030204" pitchFamily="18" charset="0"/>
                        <a:cs typeface="Nazanin" panose="00000400000000000000" pitchFamily="2" charset="-78"/>
                      </a:rPr>
                      <m:t>𝐴</m:t>
                    </m:r>
                    <m:r>
                      <a:rPr lang="en-US" sz="2000" i="1" dirty="0">
                        <a:latin typeface="Cambria Math" panose="02040503050406030204" pitchFamily="18" charset="0"/>
                        <a:ea typeface="Cambria Math" panose="02040503050406030204" pitchFamily="18" charset="0"/>
                        <a:cs typeface="Nazanin" panose="00000400000000000000" pitchFamily="2" charset="-78"/>
                      </a:rPr>
                      <m:t>[</m:t>
                    </m:r>
                    <m:r>
                      <a:rPr lang="en-US" sz="2000" i="1" dirty="0">
                        <a:latin typeface="Cambria Math" panose="02040503050406030204" pitchFamily="18" charset="0"/>
                        <a:ea typeface="Cambria Math" panose="02040503050406030204" pitchFamily="18" charset="0"/>
                        <a:cs typeface="Nazanin" panose="00000400000000000000" pitchFamily="2" charset="-78"/>
                      </a:rPr>
                      <m:t>𝑖</m:t>
                    </m:r>
                    <m:r>
                      <a:rPr lang="en-US" sz="2000" i="1" dirty="0">
                        <a:latin typeface="Cambria Math" panose="02040503050406030204" pitchFamily="18" charset="0"/>
                        <a:ea typeface="Cambria Math" panose="02040503050406030204" pitchFamily="18" charset="0"/>
                        <a:cs typeface="Nazanin" panose="00000400000000000000" pitchFamily="2" charset="-78"/>
                      </a:rPr>
                      <m:t>]</m:t>
                    </m:r>
                  </m:oMath>
                </a14:m>
                <a:endParaRPr lang="en-US" sz="2000" dirty="0">
                  <a:latin typeface="Cambria Math" panose="02040503050406030204" pitchFamily="18" charset="0"/>
                  <a:ea typeface="Cambria Math" panose="02040503050406030204" pitchFamily="18" charset="0"/>
                  <a:cs typeface="Nazanin" panose="00000400000000000000" pitchFamily="2" charset="-78"/>
                </a:endParaRPr>
              </a:p>
              <a:p>
                <a:pPr algn="r" rtl="1"/>
                <a:endParaRPr lang="en-US" sz="2000" dirty="0">
                  <a:latin typeface="Cambria Math" panose="02040503050406030204" pitchFamily="18" charset="0"/>
                  <a:ea typeface="Cambria Math" panose="02040503050406030204" pitchFamily="18" charset="0"/>
                  <a:cs typeface="Nazanin" panose="00000400000000000000" pitchFamily="2" charset="-78"/>
                </a:endParaRPr>
              </a:p>
              <a:p>
                <a:pPr algn="r" rtl="1"/>
                <a:r>
                  <a:rPr lang="fa-IR" sz="2000" b="0" i="0" dirty="0">
                    <a:solidFill>
                      <a:srgbClr val="323232"/>
                    </a:solidFill>
                    <a:effectLst/>
                    <a:latin typeface="IRANYekan"/>
                    <a:cs typeface="Nazanin" panose="00000400000000000000" pitchFamily="2" charset="-78"/>
                  </a:rPr>
                  <a:t>یعنی در واقع می‌خواهیم خانه‌ای را پیدا کنیم که از دو خانه مجاورش (در صورت وجود) بیشترمساوی باشد. به چنین خانه‌ای ماکسیمم محلی (قلّه) می‌گویند.</a:t>
                </a:r>
                <a:endParaRPr lang="en-US" sz="2000" b="0" i="0" dirty="0">
                  <a:solidFill>
                    <a:srgbClr val="323232"/>
                  </a:solidFill>
                  <a:effectLst/>
                  <a:latin typeface="IRANYekan"/>
                  <a:cs typeface="Nazanin" panose="00000400000000000000" pitchFamily="2" charset="-78"/>
                </a:endParaRPr>
              </a:p>
              <a:p>
                <a:pPr algn="r" rtl="1"/>
                <a:endParaRPr lang="en-US" sz="2000" dirty="0">
                  <a:latin typeface="Cambria Math" panose="02040503050406030204" pitchFamily="18" charset="0"/>
                  <a:ea typeface="Cambria Math" panose="02040503050406030204" pitchFamily="18" charset="0"/>
                  <a:cs typeface="Nazanin" panose="00000400000000000000" pitchFamily="2" charset="-78"/>
                </a:endParaRPr>
              </a:p>
              <a:p>
                <a:pPr algn="r" rtl="1"/>
                <a:r>
                  <a:rPr lang="fa-IR" sz="2000" b="0" i="0" dirty="0">
                    <a:solidFill>
                      <a:srgbClr val="323232"/>
                    </a:solidFill>
                    <a:effectLst/>
                    <a:latin typeface="IRANYekan"/>
                    <a:cs typeface="Nazanin" panose="00000400000000000000" pitchFamily="2" charset="-78"/>
                  </a:rPr>
                  <a:t>هر آرایه‌ای حداقل یک قلّه دارد (چرا؟)</a:t>
                </a:r>
                <a:endParaRPr lang="fa-IR" sz="2000" dirty="0">
                  <a:latin typeface="Cambria Math" panose="02040503050406030204" pitchFamily="18" charset="0"/>
                  <a:ea typeface="Cambria Math" panose="02040503050406030204" pitchFamily="18" charset="0"/>
                  <a:cs typeface="Nazanin" panose="00000400000000000000" pitchFamily="2" charset="-78"/>
                </a:endParaRPr>
              </a:p>
            </p:txBody>
          </p:sp>
        </mc:Choice>
        <mc:Fallback xmlns="">
          <p:sp>
            <p:nvSpPr>
              <p:cNvPr id="9" name="TextBox 8">
                <a:extLst>
                  <a:ext uri="{FF2B5EF4-FFF2-40B4-BE49-F238E27FC236}">
                    <a16:creationId xmlns:a16="http://schemas.microsoft.com/office/drawing/2014/main" id="{8B4427DB-8A76-E070-9763-67E61398851D}"/>
                  </a:ext>
                </a:extLst>
              </p:cNvPr>
              <p:cNvSpPr txBox="1">
                <a:spLocks noRot="1" noChangeAspect="1" noMove="1" noResize="1" noEditPoints="1" noAdjustHandles="1" noChangeArrowheads="1" noChangeShapeType="1" noTextEdit="1"/>
              </p:cNvSpPr>
              <p:nvPr/>
            </p:nvSpPr>
            <p:spPr>
              <a:xfrm>
                <a:off x="4310743" y="1134422"/>
                <a:ext cx="7128401" cy="3170099"/>
              </a:xfrm>
              <a:prstGeom prst="rect">
                <a:avLst/>
              </a:prstGeom>
              <a:blipFill>
                <a:blip r:embed="rId2"/>
                <a:stretch>
                  <a:fillRect t="-577" r="-855" b="-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48356AD6-E1CB-B96C-E80F-3B3F84C5025E}"/>
              </a:ext>
            </a:extLst>
          </p:cNvPr>
          <p:cNvSpPr txBox="1"/>
          <p:nvPr/>
        </p:nvSpPr>
        <p:spPr>
          <a:xfrm>
            <a:off x="4310743" y="4519423"/>
            <a:ext cx="7128401" cy="400110"/>
          </a:xfrm>
          <a:prstGeom prst="rect">
            <a:avLst/>
          </a:prstGeom>
          <a:noFill/>
        </p:spPr>
        <p:txBody>
          <a:bodyPr wrap="square">
            <a:spAutoFit/>
          </a:bodyPr>
          <a:lstStyle/>
          <a:p>
            <a:pPr algn="r" rtl="1"/>
            <a:r>
              <a:rPr lang="fa-IR" sz="2000" b="0" i="0" dirty="0">
                <a:solidFill>
                  <a:srgbClr val="323232"/>
                </a:solidFill>
                <a:effectLst/>
                <a:latin typeface="IRANYekan"/>
                <a:cs typeface="Nazanin" panose="00000400000000000000" pitchFamily="2" charset="-78"/>
              </a:rPr>
              <a:t>کافی است خانه با ماکسیمم مقدار را در نظر بگیریم، این خانه درون آرایه قطعا قله است.</a:t>
            </a:r>
            <a:endParaRPr lang="en-US" sz="2000" dirty="0">
              <a:cs typeface="Nazanin" panose="00000400000000000000" pitchFamily="2" charset="-78"/>
            </a:endParaRPr>
          </a:p>
        </p:txBody>
      </p:sp>
      <p:sp>
        <p:nvSpPr>
          <p:cNvPr id="15" name="TextBox 14">
            <a:extLst>
              <a:ext uri="{FF2B5EF4-FFF2-40B4-BE49-F238E27FC236}">
                <a16:creationId xmlns:a16="http://schemas.microsoft.com/office/drawing/2014/main" id="{750A34C4-34F9-109B-4C20-0C1A92D6AA34}"/>
              </a:ext>
            </a:extLst>
          </p:cNvPr>
          <p:cNvSpPr txBox="1"/>
          <p:nvPr/>
        </p:nvSpPr>
        <p:spPr>
          <a:xfrm>
            <a:off x="5336924" y="5131073"/>
            <a:ext cx="6102220" cy="400110"/>
          </a:xfrm>
          <a:prstGeom prst="rect">
            <a:avLst/>
          </a:prstGeom>
          <a:noFill/>
        </p:spPr>
        <p:txBody>
          <a:bodyPr wrap="square">
            <a:spAutoFit/>
          </a:bodyPr>
          <a:lstStyle/>
          <a:p>
            <a:pPr algn="r" rtl="1"/>
            <a:r>
              <a:rPr lang="fa-IR" sz="2000" b="0" i="0" dirty="0">
                <a:solidFill>
                  <a:srgbClr val="323232"/>
                </a:solidFill>
                <a:effectLst/>
                <a:latin typeface="IRANYekan"/>
                <a:cs typeface="Nazanin" panose="00000400000000000000" pitchFamily="2" charset="-78"/>
              </a:rPr>
              <a:t>می‌خواهیم الگوریتمی بیابیم که یک قله در آرایه برایمان بیابد. </a:t>
            </a:r>
            <a:endParaRPr lang="en-US" sz="2000" dirty="0">
              <a:cs typeface="Nazanin" panose="00000400000000000000" pitchFamily="2" charset="-78"/>
            </a:endParaRPr>
          </a:p>
        </p:txBody>
      </p:sp>
    </p:spTree>
    <p:extLst>
      <p:ext uri="{BB962C8B-B14F-4D97-AF65-F5344CB8AC3E}">
        <p14:creationId xmlns:p14="http://schemas.microsoft.com/office/powerpoint/2010/main" val="387088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1000"/>
                                        <p:tgtEl>
                                          <p:spTgt spid="9">
                                            <p:txEl>
                                              <p:pRg st="1" end="1"/>
                                            </p:txEl>
                                          </p:spTgt>
                                        </p:tgtEl>
                                      </p:cBhvr>
                                    </p:animEffect>
                                    <p:anim calcmode="lin" valueType="num">
                                      <p:cBhvr>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1000"/>
                                        <p:tgtEl>
                                          <p:spTgt spid="9">
                                            <p:txEl>
                                              <p:pRg st="3" end="3"/>
                                            </p:txEl>
                                          </p:spTgt>
                                        </p:tgtEl>
                                      </p:cBhvr>
                                    </p:animEffect>
                                    <p:anim calcmode="lin" valueType="num">
                                      <p:cBhvr>
                                        <p:cTn id="18"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1000"/>
                                        <p:tgtEl>
                                          <p:spTgt spid="9">
                                            <p:txEl>
                                              <p:pRg st="4" end="4"/>
                                            </p:txEl>
                                          </p:spTgt>
                                        </p:tgtEl>
                                      </p:cBhvr>
                                    </p:animEffect>
                                    <p:anim calcmode="lin" valueType="num">
                                      <p:cBhvr>
                                        <p:cTn id="23"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1000"/>
                                        <p:tgtEl>
                                          <p:spTgt spid="9">
                                            <p:txEl>
                                              <p:pRg st="6" end="6"/>
                                            </p:txEl>
                                          </p:spTgt>
                                        </p:tgtEl>
                                      </p:cBhvr>
                                    </p:animEffect>
                                    <p:anim calcmode="lin" valueType="num">
                                      <p:cBhvr>
                                        <p:cTn id="28"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9">
                                            <p:txEl>
                                              <p:pRg st="8" end="8"/>
                                            </p:txEl>
                                          </p:spTgt>
                                        </p:tgtEl>
                                        <p:attrNameLst>
                                          <p:attrName>style.visibility</p:attrName>
                                        </p:attrNameLst>
                                      </p:cBhvr>
                                      <p:to>
                                        <p:strVal val="visible"/>
                                      </p:to>
                                    </p:set>
                                    <p:animEffect transition="in" filter="fade">
                                      <p:cBhvr>
                                        <p:cTn id="34" dur="1000"/>
                                        <p:tgtEl>
                                          <p:spTgt spid="9">
                                            <p:txEl>
                                              <p:pRg st="8" end="8"/>
                                            </p:txEl>
                                          </p:spTgt>
                                        </p:tgtEl>
                                      </p:cBhvr>
                                    </p:animEffect>
                                    <p:anim calcmode="lin" valueType="num">
                                      <p:cBhvr>
                                        <p:cTn id="35"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1000"/>
                                        <p:tgtEl>
                                          <p:spTgt spid="13">
                                            <p:txEl>
                                              <p:pRg st="0" end="0"/>
                                            </p:txEl>
                                          </p:spTgt>
                                        </p:tgtEl>
                                      </p:cBhvr>
                                    </p:animEffect>
                                    <p:anim calcmode="lin" valueType="num">
                                      <p:cBhvr>
                                        <p:cTn id="42"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5">
                                            <p:txEl>
                                              <p:pRg st="0" end="0"/>
                                            </p:txEl>
                                          </p:spTgt>
                                        </p:tgtEl>
                                        <p:attrNameLst>
                                          <p:attrName>style.visibility</p:attrName>
                                        </p:attrNameLst>
                                      </p:cBhvr>
                                      <p:to>
                                        <p:strVal val="visible"/>
                                      </p:to>
                                    </p:set>
                                    <p:animEffect transition="in" filter="fade">
                                      <p:cBhvr>
                                        <p:cTn id="48" dur="1000"/>
                                        <p:tgtEl>
                                          <p:spTgt spid="15">
                                            <p:txEl>
                                              <p:pRg st="0" end="0"/>
                                            </p:txEl>
                                          </p:spTgt>
                                        </p:tgtEl>
                                      </p:cBhvr>
                                    </p:animEffect>
                                    <p:anim calcmode="lin" valueType="num">
                                      <p:cBhvr>
                                        <p:cTn id="49"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7EE79-0CDD-F3D2-98DE-E7D33494E90B}"/>
              </a:ext>
            </a:extLst>
          </p:cNvPr>
          <p:cNvSpPr>
            <a:spLocks noGrp="1"/>
          </p:cNvSpPr>
          <p:nvPr>
            <p:ph type="title"/>
          </p:nvPr>
        </p:nvSpPr>
        <p:spPr>
          <a:xfrm>
            <a:off x="1651518" y="4362977"/>
            <a:ext cx="1613056" cy="768096"/>
          </a:xfrm>
        </p:spPr>
        <p:txBody>
          <a:bodyPr/>
          <a:lstStyle/>
          <a:p>
            <a:pPr algn="ctr"/>
            <a:r>
              <a:rPr lang="fa-IR" sz="2000" dirty="0">
                <a:cs typeface="2  Titr" panose="00000700000000000000" pitchFamily="2" charset="-78"/>
              </a:rPr>
              <a:t>مسئله کلاسیک قلّه</a:t>
            </a:r>
            <a:endParaRPr lang="en-US" sz="2000" dirty="0">
              <a:cs typeface="2  Titr" panose="00000700000000000000" pitchFamily="2" charset="-78"/>
            </a:endParaRPr>
          </a:p>
        </p:txBody>
      </p:sp>
      <p:sp>
        <p:nvSpPr>
          <p:cNvPr id="7" name="Slide Number Placeholder 6">
            <a:extLst>
              <a:ext uri="{FF2B5EF4-FFF2-40B4-BE49-F238E27FC236}">
                <a16:creationId xmlns:a16="http://schemas.microsoft.com/office/drawing/2014/main" id="{5D433748-0C37-AFE1-D72F-AFDA1852C5D3}"/>
              </a:ext>
            </a:extLst>
          </p:cNvPr>
          <p:cNvSpPr>
            <a:spLocks noGrp="1"/>
          </p:cNvSpPr>
          <p:nvPr>
            <p:ph type="sldNum" sz="quarter" idx="12"/>
          </p:nvPr>
        </p:nvSpPr>
        <p:spPr/>
        <p:txBody>
          <a:bodyPr/>
          <a:lstStyle/>
          <a:p>
            <a:fld id="{48F63A3B-78C7-47BE-AE5E-E10140E04643}" type="slidenum">
              <a:rPr lang="en-US" smtClean="0"/>
              <a:t>15</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4427DB-8A76-E070-9763-67E61398851D}"/>
                  </a:ext>
                </a:extLst>
              </p:cNvPr>
              <p:cNvSpPr txBox="1"/>
              <p:nvPr/>
            </p:nvSpPr>
            <p:spPr>
              <a:xfrm>
                <a:off x="3582956" y="1101977"/>
                <a:ext cx="8192090" cy="707886"/>
              </a:xfrm>
              <a:prstGeom prst="rect">
                <a:avLst/>
              </a:prstGeom>
              <a:noFill/>
            </p:spPr>
            <p:txBody>
              <a:bodyPr wrap="square">
                <a:spAutoFit/>
              </a:bodyPr>
              <a:lstStyle/>
              <a:p>
                <a:pPr algn="just" rtl="1"/>
                <a:r>
                  <a:rPr lang="fa-IR" sz="2000" dirty="0">
                    <a:cs typeface="Nazanin" panose="00000400000000000000" pitchFamily="2" charset="-78"/>
                  </a:rPr>
                  <a:t>روش ساده‌ای که برای حل این مسئله به ذهن می‌رسد این است که تک تک خانه‌های آرایه را بررسی کنیم و ببینیم که آیا قله‌ هستند یا خیر اما زمان اجرای این راه‌حل از</a:t>
                </a:r>
                <a14:m>
                  <m:oMath xmlns:m="http://schemas.openxmlformats.org/officeDocument/2006/math">
                    <m:r>
                      <a:rPr lang="en-US" sz="2000" i="1" dirty="0" smtClean="0">
                        <a:latin typeface="Cambria Math" panose="02040503050406030204" pitchFamily="18" charset="0"/>
                        <a:cs typeface="Nazanin" panose="00000400000000000000" pitchFamily="2" charset="-78"/>
                      </a:rPr>
                      <m:t>𝑂</m:t>
                    </m:r>
                    <m:r>
                      <a:rPr lang="en-US" sz="2000" i="1" dirty="0">
                        <a:latin typeface="Cambria Math" panose="02040503050406030204" pitchFamily="18" charset="0"/>
                        <a:cs typeface="Nazanin" panose="00000400000000000000" pitchFamily="2" charset="-78"/>
                      </a:rPr>
                      <m:t>(</m:t>
                    </m:r>
                    <m:r>
                      <a:rPr lang="en-US" sz="2000" i="1" dirty="0">
                        <a:latin typeface="Cambria Math" panose="02040503050406030204" pitchFamily="18" charset="0"/>
                        <a:cs typeface="Nazanin" panose="00000400000000000000" pitchFamily="2" charset="-78"/>
                      </a:rPr>
                      <m:t>𝑛</m:t>
                    </m:r>
                    <m:r>
                      <a:rPr lang="en-US" sz="2000" i="1" dirty="0" smtClean="0">
                        <a:latin typeface="Cambria Math" panose="02040503050406030204" pitchFamily="18" charset="0"/>
                        <a:cs typeface="Nazanin" panose="00000400000000000000" pitchFamily="2" charset="-78"/>
                      </a:rPr>
                      <m:t>)</m:t>
                    </m:r>
                  </m:oMath>
                </a14:m>
                <a:r>
                  <a:rPr lang="fa-IR" sz="2000" dirty="0">
                    <a:cs typeface="Nazanin" panose="00000400000000000000" pitchFamily="2" charset="-78"/>
                  </a:rPr>
                  <a:t> است که مطلوب ما نیست.</a:t>
                </a:r>
                <a:endParaRPr lang="fa-IR" sz="2400" dirty="0">
                  <a:latin typeface="Cambria Math" panose="02040503050406030204" pitchFamily="18" charset="0"/>
                  <a:ea typeface="Cambria Math" panose="02040503050406030204" pitchFamily="18" charset="0"/>
                  <a:cs typeface="Nazanin" panose="00000400000000000000" pitchFamily="2" charset="-78"/>
                </a:endParaRPr>
              </a:p>
            </p:txBody>
          </p:sp>
        </mc:Choice>
        <mc:Fallback xmlns="">
          <p:sp>
            <p:nvSpPr>
              <p:cNvPr id="9" name="TextBox 8">
                <a:extLst>
                  <a:ext uri="{FF2B5EF4-FFF2-40B4-BE49-F238E27FC236}">
                    <a16:creationId xmlns:a16="http://schemas.microsoft.com/office/drawing/2014/main" id="{8B4427DB-8A76-E070-9763-67E61398851D}"/>
                  </a:ext>
                </a:extLst>
              </p:cNvPr>
              <p:cNvSpPr txBox="1">
                <a:spLocks noRot="1" noChangeAspect="1" noMove="1" noResize="1" noEditPoints="1" noAdjustHandles="1" noChangeArrowheads="1" noChangeShapeType="1" noTextEdit="1"/>
              </p:cNvSpPr>
              <p:nvPr/>
            </p:nvSpPr>
            <p:spPr>
              <a:xfrm>
                <a:off x="3582956" y="1101977"/>
                <a:ext cx="8192090" cy="707886"/>
              </a:xfrm>
              <a:prstGeom prst="rect">
                <a:avLst/>
              </a:prstGeom>
              <a:blipFill>
                <a:blip r:embed="rId2"/>
                <a:stretch>
                  <a:fillRect l="-1563" t="-5172" r="-744" b="-163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EFEB02-F7E7-8C81-3222-FBC030D64BE8}"/>
                  </a:ext>
                </a:extLst>
              </p:cNvPr>
              <p:cNvSpPr txBox="1"/>
              <p:nvPr/>
            </p:nvSpPr>
            <p:spPr>
              <a:xfrm>
                <a:off x="3582956" y="1999792"/>
                <a:ext cx="8192090" cy="400110"/>
              </a:xfrm>
              <a:prstGeom prst="rect">
                <a:avLst/>
              </a:prstGeom>
              <a:noFill/>
            </p:spPr>
            <p:txBody>
              <a:bodyPr wrap="square">
                <a:spAutoFit/>
              </a:bodyPr>
              <a:lstStyle/>
              <a:p>
                <a:pPr algn="just" rtl="1"/>
                <a:r>
                  <a:rPr lang="fa-IR" sz="2000" b="0" i="0" dirty="0">
                    <a:solidFill>
                      <a:srgbClr val="323232"/>
                    </a:solidFill>
                    <a:effectLst/>
                    <a:latin typeface="IRANYekan"/>
                    <a:cs typeface="Nazanin" panose="00000400000000000000" pitchFamily="2" charset="-78"/>
                  </a:rPr>
                  <a:t>می‌خواهیم با کمک روش تقسیم و حل الگوریتمی از </a:t>
                </a:r>
                <a14:m>
                  <m:oMath xmlns:m="http://schemas.openxmlformats.org/officeDocument/2006/math">
                    <m:r>
                      <a:rPr lang="en-US" sz="2000" b="0" i="1" dirty="0" smtClean="0">
                        <a:solidFill>
                          <a:srgbClr val="323232"/>
                        </a:solidFill>
                        <a:effectLst/>
                        <a:latin typeface="Cambria Math" panose="02040503050406030204" pitchFamily="18" charset="0"/>
                      </a:rPr>
                      <m:t>𝑂</m:t>
                    </m:r>
                    <m:r>
                      <a:rPr lang="en-US" sz="2000" b="0" i="1" dirty="0">
                        <a:solidFill>
                          <a:srgbClr val="323232"/>
                        </a:solidFill>
                        <a:effectLst/>
                        <a:latin typeface="Cambria Math" panose="02040503050406030204" pitchFamily="18" charset="0"/>
                      </a:rPr>
                      <m:t>(</m:t>
                    </m:r>
                    <m:r>
                      <m:rPr>
                        <m:sty m:val="p"/>
                      </m:rPr>
                      <a:rPr lang="en-US" sz="2000" b="0" i="1" dirty="0">
                        <a:solidFill>
                          <a:srgbClr val="323232"/>
                        </a:solidFill>
                        <a:effectLst/>
                        <a:latin typeface="Cambria Math" panose="02040503050406030204" pitchFamily="18" charset="0"/>
                      </a:rPr>
                      <m:t>log</m:t>
                    </m:r>
                    <m:r>
                      <a:rPr lang="en-US" sz="2000" b="0" i="1" dirty="0">
                        <a:solidFill>
                          <a:srgbClr val="323232"/>
                        </a:solidFill>
                        <a:effectLst/>
                        <a:latin typeface="Cambria Math" panose="02040503050406030204" pitchFamily="18" charset="0"/>
                      </a:rPr>
                      <m:t>⁡(</m:t>
                    </m:r>
                    <m:r>
                      <a:rPr lang="en-US" sz="2000" b="0" i="1" dirty="0">
                        <a:solidFill>
                          <a:srgbClr val="323232"/>
                        </a:solidFill>
                        <a:effectLst/>
                        <a:latin typeface="Cambria Math" panose="02040503050406030204" pitchFamily="18" charset="0"/>
                      </a:rPr>
                      <m:t>𝑛</m:t>
                    </m:r>
                    <m:r>
                      <a:rPr lang="en-US" sz="2000" b="0" i="1" dirty="0">
                        <a:solidFill>
                          <a:srgbClr val="323232"/>
                        </a:solidFill>
                        <a:effectLst/>
                        <a:latin typeface="Cambria Math" panose="02040503050406030204" pitchFamily="18" charset="0"/>
                      </a:rPr>
                      <m:t>)) </m:t>
                    </m:r>
                  </m:oMath>
                </a14:m>
                <a:r>
                  <a:rPr lang="fa-IR" sz="2000" b="0" i="0" dirty="0">
                    <a:solidFill>
                      <a:srgbClr val="323232"/>
                    </a:solidFill>
                    <a:effectLst/>
                    <a:latin typeface="IRANYekan"/>
                    <a:cs typeface="Nazanin" panose="00000400000000000000" pitchFamily="2" charset="-78"/>
                  </a:rPr>
                  <a:t> بدهیم که یک قلّه برای‌مان پیدا کند.</a:t>
                </a:r>
                <a:endParaRPr lang="en-US" sz="2000" dirty="0">
                  <a:cs typeface="Nazanin" panose="00000400000000000000" pitchFamily="2" charset="-78"/>
                </a:endParaRPr>
              </a:p>
            </p:txBody>
          </p:sp>
        </mc:Choice>
        <mc:Fallback xmlns="">
          <p:sp>
            <p:nvSpPr>
              <p:cNvPr id="14" name="TextBox 13">
                <a:extLst>
                  <a:ext uri="{FF2B5EF4-FFF2-40B4-BE49-F238E27FC236}">
                    <a16:creationId xmlns:a16="http://schemas.microsoft.com/office/drawing/2014/main" id="{1DEFEB02-F7E7-8C81-3222-FBC030D64BE8}"/>
                  </a:ext>
                </a:extLst>
              </p:cNvPr>
              <p:cNvSpPr txBox="1">
                <a:spLocks noRot="1" noChangeAspect="1" noMove="1" noResize="1" noEditPoints="1" noAdjustHandles="1" noChangeArrowheads="1" noChangeShapeType="1" noTextEdit="1"/>
              </p:cNvSpPr>
              <p:nvPr/>
            </p:nvSpPr>
            <p:spPr>
              <a:xfrm>
                <a:off x="3582956" y="1999792"/>
                <a:ext cx="8192090" cy="400110"/>
              </a:xfrm>
              <a:prstGeom prst="rect">
                <a:avLst/>
              </a:prstGeom>
              <a:blipFill>
                <a:blip r:embed="rId3"/>
                <a:stretch>
                  <a:fillRect l="-818" t="-16667" r="-744" b="-28788"/>
                </a:stretch>
              </a:blipFill>
            </p:spPr>
            <p:txBody>
              <a:bodyPr/>
              <a:lstStyle/>
              <a:p>
                <a:r>
                  <a:rPr lang="en-US">
                    <a:noFill/>
                  </a:rPr>
                  <a:t> </a:t>
                </a:r>
              </a:p>
            </p:txBody>
          </p:sp>
        </mc:Fallback>
      </mc:AlternateContent>
    </p:spTree>
    <p:extLst>
      <p:ext uri="{BB962C8B-B14F-4D97-AF65-F5344CB8AC3E}">
        <p14:creationId xmlns:p14="http://schemas.microsoft.com/office/powerpoint/2010/main" val="26092143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7EE79-0CDD-F3D2-98DE-E7D33494E90B}"/>
              </a:ext>
            </a:extLst>
          </p:cNvPr>
          <p:cNvSpPr>
            <a:spLocks noGrp="1"/>
          </p:cNvSpPr>
          <p:nvPr>
            <p:ph type="title"/>
          </p:nvPr>
        </p:nvSpPr>
        <p:spPr>
          <a:xfrm>
            <a:off x="1651518" y="4362977"/>
            <a:ext cx="1613056" cy="768096"/>
          </a:xfrm>
        </p:spPr>
        <p:txBody>
          <a:bodyPr/>
          <a:lstStyle/>
          <a:p>
            <a:pPr algn="ctr"/>
            <a:r>
              <a:rPr lang="fa-IR" sz="2000" dirty="0">
                <a:cs typeface="2  Titr" panose="00000700000000000000" pitchFamily="2" charset="-78"/>
              </a:rPr>
              <a:t>مسئله کلاسیک قلّه</a:t>
            </a:r>
            <a:endParaRPr lang="en-US" sz="2000" dirty="0">
              <a:cs typeface="2  Titr" panose="00000700000000000000" pitchFamily="2" charset="-78"/>
            </a:endParaRPr>
          </a:p>
        </p:txBody>
      </p:sp>
      <p:sp>
        <p:nvSpPr>
          <p:cNvPr id="7" name="Slide Number Placeholder 6">
            <a:extLst>
              <a:ext uri="{FF2B5EF4-FFF2-40B4-BE49-F238E27FC236}">
                <a16:creationId xmlns:a16="http://schemas.microsoft.com/office/drawing/2014/main" id="{5D433748-0C37-AFE1-D72F-AFDA1852C5D3}"/>
              </a:ext>
            </a:extLst>
          </p:cNvPr>
          <p:cNvSpPr>
            <a:spLocks noGrp="1"/>
          </p:cNvSpPr>
          <p:nvPr>
            <p:ph type="sldNum" sz="quarter" idx="12"/>
          </p:nvPr>
        </p:nvSpPr>
        <p:spPr/>
        <p:txBody>
          <a:bodyPr/>
          <a:lstStyle/>
          <a:p>
            <a:fld id="{48F63A3B-78C7-47BE-AE5E-E10140E04643}" type="slidenum">
              <a:rPr lang="en-US" smtClean="0"/>
              <a:t>16</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4427DB-8A76-E070-9763-67E61398851D}"/>
                  </a:ext>
                </a:extLst>
              </p:cNvPr>
              <p:cNvSpPr txBox="1"/>
              <p:nvPr/>
            </p:nvSpPr>
            <p:spPr>
              <a:xfrm>
                <a:off x="4521200" y="1101977"/>
                <a:ext cx="7253846" cy="646331"/>
              </a:xfrm>
              <a:prstGeom prst="rect">
                <a:avLst/>
              </a:prstGeom>
              <a:noFill/>
            </p:spPr>
            <p:txBody>
              <a:bodyPr wrap="square">
                <a:spAutoFit/>
              </a:bodyPr>
              <a:lstStyle/>
              <a:p>
                <a:pPr algn="just" rtl="1"/>
                <a:r>
                  <a:rPr lang="fa-IR" dirty="0">
                    <a:cs typeface="Nazanin" panose="00000400000000000000" pitchFamily="2" charset="-78"/>
                  </a:rPr>
                  <a:t>روش ساده‌ای که برای حل این مسئله به ذهن می‌رسد این است که تک تک خانه‌های آرایه را بررسی کنیم و ببینیم که آیا قله‌ هستند یا خیر اما زمان اجرای این راه‌حل از</a:t>
                </a:r>
                <a14:m>
                  <m:oMath xmlns:m="http://schemas.openxmlformats.org/officeDocument/2006/math">
                    <m:r>
                      <a:rPr lang="en-US" i="1" dirty="0" smtClean="0">
                        <a:latin typeface="Cambria Math" panose="02040503050406030204" pitchFamily="18" charset="0"/>
                        <a:cs typeface="Nazanin" panose="00000400000000000000" pitchFamily="2" charset="-78"/>
                      </a:rPr>
                      <m:t>𝑂</m:t>
                    </m:r>
                    <m:r>
                      <a:rPr lang="en-US" i="1" dirty="0">
                        <a:latin typeface="Cambria Math" panose="02040503050406030204" pitchFamily="18" charset="0"/>
                        <a:cs typeface="Nazanin" panose="00000400000000000000" pitchFamily="2" charset="-78"/>
                      </a:rPr>
                      <m:t>(</m:t>
                    </m:r>
                    <m:r>
                      <a:rPr lang="en-US" i="1" dirty="0">
                        <a:latin typeface="Cambria Math" panose="02040503050406030204" pitchFamily="18" charset="0"/>
                        <a:cs typeface="Nazanin" panose="00000400000000000000" pitchFamily="2" charset="-78"/>
                      </a:rPr>
                      <m:t>𝑛</m:t>
                    </m:r>
                    <m:r>
                      <a:rPr lang="en-US" i="1" dirty="0" smtClean="0">
                        <a:latin typeface="Cambria Math" panose="02040503050406030204" pitchFamily="18" charset="0"/>
                        <a:cs typeface="Nazanin" panose="00000400000000000000" pitchFamily="2" charset="-78"/>
                      </a:rPr>
                      <m:t>)</m:t>
                    </m:r>
                  </m:oMath>
                </a14:m>
                <a:r>
                  <a:rPr lang="fa-IR" dirty="0">
                    <a:cs typeface="Nazanin" panose="00000400000000000000" pitchFamily="2" charset="-78"/>
                  </a:rPr>
                  <a:t> است که مطلوب ما نیست.</a:t>
                </a:r>
                <a:endParaRPr lang="fa-IR" sz="2000" dirty="0">
                  <a:latin typeface="Cambria Math" panose="02040503050406030204" pitchFamily="18" charset="0"/>
                  <a:ea typeface="Cambria Math" panose="02040503050406030204" pitchFamily="18" charset="0"/>
                  <a:cs typeface="Nazanin" panose="00000400000000000000" pitchFamily="2" charset="-78"/>
                </a:endParaRPr>
              </a:p>
            </p:txBody>
          </p:sp>
        </mc:Choice>
        <mc:Fallback xmlns="">
          <p:sp>
            <p:nvSpPr>
              <p:cNvPr id="9" name="TextBox 8">
                <a:extLst>
                  <a:ext uri="{FF2B5EF4-FFF2-40B4-BE49-F238E27FC236}">
                    <a16:creationId xmlns:a16="http://schemas.microsoft.com/office/drawing/2014/main" id="{8B4427DB-8A76-E070-9763-67E61398851D}"/>
                  </a:ext>
                </a:extLst>
              </p:cNvPr>
              <p:cNvSpPr txBox="1">
                <a:spLocks noRot="1" noChangeAspect="1" noMove="1" noResize="1" noEditPoints="1" noAdjustHandles="1" noChangeArrowheads="1" noChangeShapeType="1" noTextEdit="1"/>
              </p:cNvSpPr>
              <p:nvPr/>
            </p:nvSpPr>
            <p:spPr>
              <a:xfrm>
                <a:off x="4521200" y="1101977"/>
                <a:ext cx="7253846" cy="646331"/>
              </a:xfrm>
              <a:prstGeom prst="rect">
                <a:avLst/>
              </a:prstGeom>
              <a:blipFill>
                <a:blip r:embed="rId2"/>
                <a:stretch>
                  <a:fillRect l="-1429" t="-4717" r="-672" b="-16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3031A0-F690-EF30-BA15-BD2AF6990AD3}"/>
                  </a:ext>
                </a:extLst>
              </p:cNvPr>
              <p:cNvSpPr txBox="1"/>
              <p:nvPr/>
            </p:nvSpPr>
            <p:spPr>
              <a:xfrm>
                <a:off x="3582956" y="1908511"/>
                <a:ext cx="8192090" cy="369332"/>
              </a:xfrm>
              <a:prstGeom prst="rect">
                <a:avLst/>
              </a:prstGeom>
              <a:noFill/>
            </p:spPr>
            <p:txBody>
              <a:bodyPr wrap="square">
                <a:spAutoFit/>
              </a:bodyPr>
              <a:lstStyle/>
              <a:p>
                <a:pPr algn="just" rtl="1"/>
                <a:r>
                  <a:rPr lang="fa-IR" b="0" i="0" dirty="0">
                    <a:solidFill>
                      <a:srgbClr val="323232"/>
                    </a:solidFill>
                    <a:effectLst/>
                    <a:latin typeface="IRANYekan"/>
                    <a:cs typeface="Nazanin" panose="00000400000000000000" pitchFamily="2" charset="-78"/>
                  </a:rPr>
                  <a:t>می‌خواهیم با کمک روش تقسیم و حل الگوریتمی از </a:t>
                </a:r>
                <a14:m>
                  <m:oMath xmlns:m="http://schemas.openxmlformats.org/officeDocument/2006/math">
                    <m:r>
                      <a:rPr lang="en-US" b="0" i="1" dirty="0" smtClean="0">
                        <a:solidFill>
                          <a:srgbClr val="323232"/>
                        </a:solidFill>
                        <a:effectLst/>
                        <a:latin typeface="Cambria Math" panose="02040503050406030204" pitchFamily="18" charset="0"/>
                      </a:rPr>
                      <m:t>𝑂</m:t>
                    </m:r>
                    <m:r>
                      <a:rPr lang="en-US" b="0" i="1" dirty="0">
                        <a:solidFill>
                          <a:srgbClr val="323232"/>
                        </a:solidFill>
                        <a:effectLst/>
                        <a:latin typeface="Cambria Math" panose="02040503050406030204" pitchFamily="18" charset="0"/>
                      </a:rPr>
                      <m:t>(</m:t>
                    </m:r>
                    <m:r>
                      <m:rPr>
                        <m:sty m:val="p"/>
                      </m:rPr>
                      <a:rPr lang="en-US" b="0" i="1" dirty="0">
                        <a:solidFill>
                          <a:srgbClr val="323232"/>
                        </a:solidFill>
                        <a:effectLst/>
                        <a:latin typeface="Cambria Math" panose="02040503050406030204" pitchFamily="18" charset="0"/>
                      </a:rPr>
                      <m:t>log</m:t>
                    </m:r>
                    <m:r>
                      <a:rPr lang="en-US" b="0" i="1" dirty="0">
                        <a:solidFill>
                          <a:srgbClr val="323232"/>
                        </a:solidFill>
                        <a:effectLst/>
                        <a:latin typeface="Cambria Math" panose="02040503050406030204" pitchFamily="18" charset="0"/>
                      </a:rPr>
                      <m:t>⁡(</m:t>
                    </m:r>
                    <m:r>
                      <a:rPr lang="en-US" b="0" i="1" dirty="0">
                        <a:solidFill>
                          <a:srgbClr val="323232"/>
                        </a:solidFill>
                        <a:effectLst/>
                        <a:latin typeface="Cambria Math" panose="02040503050406030204" pitchFamily="18" charset="0"/>
                      </a:rPr>
                      <m:t>𝑛</m:t>
                    </m:r>
                    <m:r>
                      <a:rPr lang="en-US" b="0" i="1" dirty="0">
                        <a:solidFill>
                          <a:srgbClr val="323232"/>
                        </a:solidFill>
                        <a:effectLst/>
                        <a:latin typeface="Cambria Math" panose="02040503050406030204" pitchFamily="18" charset="0"/>
                      </a:rPr>
                      <m:t>)) </m:t>
                    </m:r>
                  </m:oMath>
                </a14:m>
                <a:r>
                  <a:rPr lang="fa-IR" b="0" i="0" dirty="0">
                    <a:solidFill>
                      <a:srgbClr val="323232"/>
                    </a:solidFill>
                    <a:effectLst/>
                    <a:latin typeface="IRANYekan"/>
                    <a:cs typeface="Nazanin" panose="00000400000000000000" pitchFamily="2" charset="-78"/>
                  </a:rPr>
                  <a:t> بدهیم که یک قلّه برای‌مان پیدا کند.</a:t>
                </a:r>
                <a:endParaRPr lang="en-US" dirty="0">
                  <a:cs typeface="Nazanin" panose="00000400000000000000" pitchFamily="2" charset="-78"/>
                </a:endParaRPr>
              </a:p>
            </p:txBody>
          </p:sp>
        </mc:Choice>
        <mc:Fallback xmlns="">
          <p:sp>
            <p:nvSpPr>
              <p:cNvPr id="4" name="TextBox 3">
                <a:extLst>
                  <a:ext uri="{FF2B5EF4-FFF2-40B4-BE49-F238E27FC236}">
                    <a16:creationId xmlns:a16="http://schemas.microsoft.com/office/drawing/2014/main" id="{D63031A0-F690-EF30-BA15-BD2AF6990AD3}"/>
                  </a:ext>
                </a:extLst>
              </p:cNvPr>
              <p:cNvSpPr txBox="1">
                <a:spLocks noRot="1" noChangeAspect="1" noMove="1" noResize="1" noEditPoints="1" noAdjustHandles="1" noChangeArrowheads="1" noChangeShapeType="1" noTextEdit="1"/>
              </p:cNvSpPr>
              <p:nvPr/>
            </p:nvSpPr>
            <p:spPr>
              <a:xfrm>
                <a:off x="3582956" y="1908511"/>
                <a:ext cx="8192090" cy="369332"/>
              </a:xfrm>
              <a:prstGeom prst="rect">
                <a:avLst/>
              </a:prstGeom>
              <a:blipFill>
                <a:blip r:embed="rId3"/>
                <a:stretch>
                  <a:fillRect t="-16393" r="-595" b="-29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BAE28C-951D-0308-0198-4CB7ABA8DB0C}"/>
                  </a:ext>
                </a:extLst>
              </p:cNvPr>
              <p:cNvSpPr txBox="1"/>
              <p:nvPr/>
            </p:nvSpPr>
            <p:spPr>
              <a:xfrm>
                <a:off x="3680460" y="3578500"/>
                <a:ext cx="8094586" cy="1168525"/>
              </a:xfrm>
              <a:prstGeom prst="rect">
                <a:avLst/>
              </a:prstGeom>
              <a:noFill/>
            </p:spPr>
            <p:txBody>
              <a:bodyPr wrap="square">
                <a:spAutoFit/>
              </a:bodyPr>
              <a:lstStyle/>
              <a:p>
                <a:pPr marL="342900" indent="-342900" algn="r" rtl="1">
                  <a:buFont typeface="Arial" panose="020B0604020202020204" pitchFamily="34" charset="0"/>
                  <a:buChar char="•"/>
                </a:pPr>
                <a:r>
                  <a:rPr lang="fa-IR" sz="2000" b="0" i="0" dirty="0">
                    <a:solidFill>
                      <a:srgbClr val="323232"/>
                    </a:solidFill>
                    <a:effectLst/>
                    <a:latin typeface="IRANYekan"/>
                    <a:cs typeface="Nazanin" panose="00000400000000000000" pitchFamily="2" charset="-78"/>
                  </a:rPr>
                  <a:t>اگر </a:t>
                </a:r>
                <a14:m>
                  <m:oMath xmlns:m="http://schemas.openxmlformats.org/officeDocument/2006/math">
                    <m:r>
                      <a:rPr lang="fa-IR" sz="2000" b="0" i="0" dirty="0" smtClean="0">
                        <a:solidFill>
                          <a:srgbClr val="323232"/>
                        </a:solidFill>
                        <a:effectLst/>
                        <a:latin typeface="Cambria Math" panose="02040503050406030204" pitchFamily="18" charset="0"/>
                        <a:cs typeface="Nazanin" panose="00000400000000000000" pitchFamily="2" charset="-78"/>
                      </a:rPr>
                      <m:t>،</m:t>
                    </m:r>
                    <m:r>
                      <a:rPr lang="fa-IR" sz="2000" b="0" i="0" dirty="0" smtClean="0">
                        <a:solidFill>
                          <a:srgbClr val="323232"/>
                        </a:solidFill>
                        <a:effectLst/>
                        <a:latin typeface="Cambria Math" panose="02040503050406030204" pitchFamily="18" charset="0"/>
                        <a:cs typeface="Nazanin" panose="00000400000000000000" pitchFamily="2" charset="-78"/>
                      </a:rPr>
                      <m:t> </m:t>
                    </m:r>
                    <m:r>
                      <a:rPr lang="en-US" sz="2000" b="0" i="1" dirty="0" smtClean="0">
                        <a:solidFill>
                          <a:srgbClr val="323232"/>
                        </a:solidFill>
                        <a:effectLst/>
                        <a:latin typeface="Cambria Math" panose="02040503050406030204" pitchFamily="18" charset="0"/>
                        <a:cs typeface="Nazanin" panose="00000400000000000000" pitchFamily="2" charset="-78"/>
                      </a:rPr>
                      <m:t>𝐴</m:t>
                    </m:r>
                    <m:d>
                      <m:dPr>
                        <m:begChr m:val="["/>
                        <m:endChr m:val="]"/>
                        <m:ctrlPr>
                          <a:rPr lang="en-US" sz="2000" b="0" i="1" dirty="0" smtClean="0">
                            <a:solidFill>
                              <a:srgbClr val="323232"/>
                            </a:solidFill>
                            <a:effectLst/>
                            <a:latin typeface="Cambria Math" panose="02040503050406030204" pitchFamily="18" charset="0"/>
                            <a:cs typeface="Nazanin" panose="00000400000000000000" pitchFamily="2" charset="-78"/>
                          </a:rPr>
                        </m:ctrlPr>
                      </m:dPr>
                      <m:e>
                        <m:d>
                          <m:dPr>
                            <m:begChr m:val="⌊"/>
                            <m:endChr m:val="⌋"/>
                            <m:ctrlPr>
                              <a:rPr lang="en-US" sz="2000" i="1">
                                <a:solidFill>
                                  <a:srgbClr val="323232"/>
                                </a:solidFill>
                                <a:latin typeface="Cambria Math" panose="02040503050406030204" pitchFamily="18" charset="0"/>
                                <a:cs typeface="Nazanin" panose="00000400000000000000" pitchFamily="2" charset="-78"/>
                              </a:rPr>
                            </m:ctrlPr>
                          </m:dPr>
                          <m:e>
                            <m:f>
                              <m:fPr>
                                <m:ctrlPr>
                                  <a:rPr lang="en-US" sz="2000" i="1">
                                    <a:solidFill>
                                      <a:srgbClr val="323232"/>
                                    </a:solidFill>
                                    <a:latin typeface="Cambria Math" panose="02040503050406030204" pitchFamily="18" charset="0"/>
                                    <a:cs typeface="Nazanin" panose="00000400000000000000" pitchFamily="2" charset="-78"/>
                                  </a:rPr>
                                </m:ctrlPr>
                              </m:fPr>
                              <m:num>
                                <m:r>
                                  <a:rPr lang="en-US" sz="2000" i="1">
                                    <a:solidFill>
                                      <a:srgbClr val="323232"/>
                                    </a:solidFill>
                                    <a:latin typeface="Cambria Math" panose="02040503050406030204" pitchFamily="18" charset="0"/>
                                    <a:cs typeface="Nazanin" panose="00000400000000000000" pitchFamily="2" charset="-78"/>
                                  </a:rPr>
                                  <m:t>𝑛</m:t>
                                </m:r>
                              </m:num>
                              <m:den>
                                <m:r>
                                  <a:rPr lang="en-US" sz="2000" i="1">
                                    <a:solidFill>
                                      <a:srgbClr val="323232"/>
                                    </a:solidFill>
                                    <a:latin typeface="Cambria Math" panose="02040503050406030204" pitchFamily="18" charset="0"/>
                                    <a:cs typeface="Nazanin" panose="00000400000000000000" pitchFamily="2" charset="-78"/>
                                  </a:rPr>
                                  <m:t>2</m:t>
                                </m:r>
                              </m:den>
                            </m:f>
                          </m:e>
                        </m:d>
                      </m:e>
                    </m:d>
                    <m:r>
                      <a:rPr lang="en-US" sz="2000" b="0" i="1" dirty="0" smtClean="0">
                        <a:solidFill>
                          <a:srgbClr val="323232"/>
                        </a:solidFill>
                        <a:effectLst/>
                        <a:latin typeface="Cambria Math" panose="02040503050406030204" pitchFamily="18" charset="0"/>
                        <a:cs typeface="Nazanin" panose="00000400000000000000" pitchFamily="2" charset="-78"/>
                      </a:rPr>
                      <m:t>&lt; </m:t>
                    </m:r>
                    <m:r>
                      <a:rPr lang="en-US" sz="2000" i="1" dirty="0">
                        <a:solidFill>
                          <a:srgbClr val="323232"/>
                        </a:solidFill>
                        <a:latin typeface="Cambria Math" panose="02040503050406030204" pitchFamily="18" charset="0"/>
                        <a:cs typeface="Nazanin" panose="00000400000000000000" pitchFamily="2" charset="-78"/>
                      </a:rPr>
                      <m:t>𝐴</m:t>
                    </m:r>
                    <m:d>
                      <m:dPr>
                        <m:begChr m:val="["/>
                        <m:endChr m:val="]"/>
                        <m:ctrlPr>
                          <a:rPr lang="en-US" sz="2000" i="1" dirty="0" smtClean="0">
                            <a:solidFill>
                              <a:srgbClr val="323232"/>
                            </a:solidFill>
                            <a:latin typeface="Cambria Math" panose="02040503050406030204" pitchFamily="18" charset="0"/>
                            <a:cs typeface="Nazanin" panose="00000400000000000000" pitchFamily="2" charset="-78"/>
                          </a:rPr>
                        </m:ctrlPr>
                      </m:dPr>
                      <m:e>
                        <m:d>
                          <m:dPr>
                            <m:begChr m:val="⌊"/>
                            <m:endChr m:val="⌋"/>
                            <m:ctrlPr>
                              <a:rPr lang="en-US" sz="2000" i="1">
                                <a:solidFill>
                                  <a:srgbClr val="323232"/>
                                </a:solidFill>
                                <a:latin typeface="Cambria Math" panose="02040503050406030204" pitchFamily="18" charset="0"/>
                                <a:cs typeface="Nazanin" panose="00000400000000000000" pitchFamily="2" charset="-78"/>
                              </a:rPr>
                            </m:ctrlPr>
                          </m:dPr>
                          <m:e>
                            <m:f>
                              <m:fPr>
                                <m:ctrlPr>
                                  <a:rPr lang="en-US" sz="2000" i="1">
                                    <a:solidFill>
                                      <a:srgbClr val="323232"/>
                                    </a:solidFill>
                                    <a:latin typeface="Cambria Math" panose="02040503050406030204" pitchFamily="18" charset="0"/>
                                    <a:cs typeface="Nazanin" panose="00000400000000000000" pitchFamily="2" charset="-78"/>
                                  </a:rPr>
                                </m:ctrlPr>
                              </m:fPr>
                              <m:num>
                                <m:r>
                                  <a:rPr lang="en-US" sz="2000" i="1">
                                    <a:solidFill>
                                      <a:srgbClr val="323232"/>
                                    </a:solidFill>
                                    <a:latin typeface="Cambria Math" panose="02040503050406030204" pitchFamily="18" charset="0"/>
                                    <a:cs typeface="Nazanin" panose="00000400000000000000" pitchFamily="2" charset="-78"/>
                                  </a:rPr>
                                  <m:t>𝑛</m:t>
                                </m:r>
                              </m:num>
                              <m:den>
                                <m:r>
                                  <a:rPr lang="en-US" sz="2000" i="1">
                                    <a:solidFill>
                                      <a:srgbClr val="323232"/>
                                    </a:solidFill>
                                    <a:latin typeface="Cambria Math" panose="02040503050406030204" pitchFamily="18" charset="0"/>
                                    <a:cs typeface="Nazanin" panose="00000400000000000000" pitchFamily="2" charset="-78"/>
                                  </a:rPr>
                                  <m:t>2</m:t>
                                </m:r>
                              </m:den>
                            </m:f>
                          </m:e>
                        </m:d>
                        <m:r>
                          <a:rPr lang="en-US" sz="2000" b="0" i="1" smtClean="0">
                            <a:solidFill>
                              <a:srgbClr val="323232"/>
                            </a:solidFill>
                            <a:latin typeface="Cambria Math" panose="02040503050406030204" pitchFamily="18" charset="0"/>
                            <a:cs typeface="Nazanin" panose="00000400000000000000" pitchFamily="2" charset="-78"/>
                          </a:rPr>
                          <m:t>−</m:t>
                        </m:r>
                        <m:r>
                          <a:rPr lang="en-US" sz="2000" b="0" i="1" smtClean="0">
                            <a:solidFill>
                              <a:srgbClr val="323232"/>
                            </a:solidFill>
                            <a:latin typeface="Cambria Math" panose="02040503050406030204" pitchFamily="18" charset="0"/>
                            <a:cs typeface="Nazanin" panose="00000400000000000000" pitchFamily="2" charset="-78"/>
                          </a:rPr>
                          <m:t>1</m:t>
                        </m:r>
                      </m:e>
                    </m:d>
                    <m:r>
                      <a:rPr lang="fa-IR" sz="2000" b="0" i="1" dirty="0" smtClean="0">
                        <a:solidFill>
                          <a:srgbClr val="323232"/>
                        </a:solidFill>
                        <a:effectLst/>
                        <a:latin typeface="Cambria Math" panose="02040503050406030204" pitchFamily="18" charset="0"/>
                        <a:cs typeface="Nazanin" panose="00000400000000000000" pitchFamily="2" charset="-78"/>
                      </a:rPr>
                      <m:t> </m:t>
                    </m:r>
                  </m:oMath>
                </a14:m>
                <a:r>
                  <a:rPr lang="fa-IR" sz="2000" dirty="0">
                    <a:cs typeface="Nazanin" panose="00000400000000000000" pitchFamily="2" charset="-78"/>
                  </a:rPr>
                  <a:t> آنگاه در نیمه سمت چپ یعنی بازه </a:t>
                </a:r>
                <a14:m>
                  <m:oMath xmlns:m="http://schemas.openxmlformats.org/officeDocument/2006/math">
                    <m:d>
                      <m:dPr>
                        <m:begChr m:val="["/>
                        <m:endChr m:val=""/>
                        <m:ctrlPr>
                          <a:rPr lang="fa-IR" sz="2000" i="1">
                            <a:latin typeface="Cambria Math" panose="02040503050406030204" pitchFamily="18" charset="0"/>
                            <a:cs typeface="Nazanin" panose="00000400000000000000" pitchFamily="2" charset="-78"/>
                          </a:rPr>
                        </m:ctrlPr>
                      </m:dPr>
                      <m:e>
                        <m:r>
                          <a:rPr lang="fa-IR" sz="2000" i="1">
                            <a:latin typeface="Cambria Math" panose="02040503050406030204" pitchFamily="18" charset="0"/>
                            <a:cs typeface="Nazanin" panose="00000400000000000000" pitchFamily="2" charset="-78"/>
                          </a:rPr>
                          <m:t>0</m:t>
                        </m:r>
                        <m:r>
                          <a:rPr lang="en-US" sz="2000" i="1">
                            <a:latin typeface="Cambria Math" panose="02040503050406030204" pitchFamily="18" charset="0"/>
                            <a:cs typeface="Nazanin" panose="00000400000000000000" pitchFamily="2" charset="-78"/>
                          </a:rPr>
                          <m:t>,</m:t>
                        </m:r>
                      </m:e>
                    </m:d>
                    <m:d>
                      <m:dPr>
                        <m:begChr m:val=""/>
                        <m:ctrlPr>
                          <a:rPr lang="fa-IR" sz="2000" i="1">
                            <a:latin typeface="Cambria Math" panose="02040503050406030204" pitchFamily="18" charset="0"/>
                            <a:cs typeface="Nazanin" panose="00000400000000000000" pitchFamily="2" charset="-78"/>
                          </a:rPr>
                        </m:ctrlPr>
                      </m:dPr>
                      <m:e>
                        <m:d>
                          <m:dPr>
                            <m:begChr m:val="⌊"/>
                            <m:endChr m:val="⌋"/>
                            <m:ctrlPr>
                              <a:rPr lang="en-US" sz="2000" i="1">
                                <a:solidFill>
                                  <a:srgbClr val="323232"/>
                                </a:solidFill>
                                <a:latin typeface="Cambria Math" panose="02040503050406030204" pitchFamily="18" charset="0"/>
                                <a:cs typeface="Nazanin" panose="00000400000000000000" pitchFamily="2" charset="-78"/>
                              </a:rPr>
                            </m:ctrlPr>
                          </m:dPr>
                          <m:e>
                            <m:f>
                              <m:fPr>
                                <m:ctrlPr>
                                  <a:rPr lang="en-US" sz="2000" i="1">
                                    <a:solidFill>
                                      <a:srgbClr val="323232"/>
                                    </a:solidFill>
                                    <a:latin typeface="Cambria Math" panose="02040503050406030204" pitchFamily="18" charset="0"/>
                                    <a:cs typeface="Nazanin" panose="00000400000000000000" pitchFamily="2" charset="-78"/>
                                  </a:rPr>
                                </m:ctrlPr>
                              </m:fPr>
                              <m:num>
                                <m:r>
                                  <a:rPr lang="en-US" sz="2000" i="1">
                                    <a:solidFill>
                                      <a:srgbClr val="323232"/>
                                    </a:solidFill>
                                    <a:latin typeface="Cambria Math" panose="02040503050406030204" pitchFamily="18" charset="0"/>
                                    <a:cs typeface="Nazanin" panose="00000400000000000000" pitchFamily="2" charset="-78"/>
                                  </a:rPr>
                                  <m:t>𝑛</m:t>
                                </m:r>
                              </m:num>
                              <m:den>
                                <m:r>
                                  <a:rPr lang="en-US" sz="2000" i="1">
                                    <a:solidFill>
                                      <a:srgbClr val="323232"/>
                                    </a:solidFill>
                                    <a:latin typeface="Cambria Math" panose="02040503050406030204" pitchFamily="18" charset="0"/>
                                    <a:cs typeface="Nazanin" panose="00000400000000000000" pitchFamily="2" charset="-78"/>
                                  </a:rPr>
                                  <m:t>2</m:t>
                                </m:r>
                              </m:den>
                            </m:f>
                          </m:e>
                        </m:d>
                      </m:e>
                    </m:d>
                  </m:oMath>
                </a14:m>
                <a:r>
                  <a:rPr lang="fa-IR" sz="2000" dirty="0">
                    <a:cs typeface="Nazanin" panose="00000400000000000000" pitchFamily="2" charset="-78"/>
                  </a:rPr>
                  <a:t> دنبال قلّه می‌گردیم. این زیرآرایه نیز قله دارد و اگر قله سمت راست‌ترین خانه باشد آنگاه طبق شرط نوشته شده از خانه‌ راست‌ش بزرگتر می‌شود. </a:t>
                </a:r>
                <a:endParaRPr lang="en-US" sz="2000" dirty="0">
                  <a:cs typeface="Nazanin" panose="00000400000000000000" pitchFamily="2" charset="-78"/>
                </a:endParaRPr>
              </a:p>
            </p:txBody>
          </p:sp>
        </mc:Choice>
        <mc:Fallback xmlns="">
          <p:sp>
            <p:nvSpPr>
              <p:cNvPr id="8" name="TextBox 7">
                <a:extLst>
                  <a:ext uri="{FF2B5EF4-FFF2-40B4-BE49-F238E27FC236}">
                    <a16:creationId xmlns:a16="http://schemas.microsoft.com/office/drawing/2014/main" id="{04BAE28C-951D-0308-0198-4CB7ABA8DB0C}"/>
                  </a:ext>
                </a:extLst>
              </p:cNvPr>
              <p:cNvSpPr txBox="1">
                <a:spLocks noRot="1" noChangeAspect="1" noMove="1" noResize="1" noEditPoints="1" noAdjustHandles="1" noChangeArrowheads="1" noChangeShapeType="1" noTextEdit="1"/>
              </p:cNvSpPr>
              <p:nvPr/>
            </p:nvSpPr>
            <p:spPr>
              <a:xfrm>
                <a:off x="3680460" y="3578500"/>
                <a:ext cx="8094586" cy="1168525"/>
              </a:xfrm>
              <a:prstGeom prst="rect">
                <a:avLst/>
              </a:prstGeom>
              <a:blipFill>
                <a:blip r:embed="rId4"/>
                <a:stretch>
                  <a:fillRect r="-753" b="-8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1B3D68-B79B-59E5-68D4-71BCE98B1A3F}"/>
                  </a:ext>
                </a:extLst>
              </p:cNvPr>
              <p:cNvSpPr txBox="1"/>
              <p:nvPr/>
            </p:nvSpPr>
            <p:spPr>
              <a:xfrm>
                <a:off x="3850640" y="4926742"/>
                <a:ext cx="7924406" cy="1474058"/>
              </a:xfrm>
              <a:prstGeom prst="rect">
                <a:avLst/>
              </a:prstGeom>
              <a:noFill/>
            </p:spPr>
            <p:txBody>
              <a:bodyPr wrap="square">
                <a:spAutoFit/>
              </a:bodyPr>
              <a:lstStyle/>
              <a:p>
                <a:pPr marL="342900" indent="-342900" algn="r" rtl="1">
                  <a:buFont typeface="Arial" panose="020B0604020202020204" pitchFamily="34" charset="0"/>
                  <a:buChar char="•"/>
                </a:pPr>
                <a:r>
                  <a:rPr lang="fa-IR" sz="2000" b="0" i="0" dirty="0">
                    <a:solidFill>
                      <a:srgbClr val="323232"/>
                    </a:solidFill>
                    <a:effectLst/>
                    <a:latin typeface="IRANYekan"/>
                    <a:cs typeface="Nazanin" panose="00000400000000000000" pitchFamily="2" charset="-78"/>
                  </a:rPr>
                  <a:t>اگر </a:t>
                </a:r>
                <a14:m>
                  <m:oMath xmlns:m="http://schemas.openxmlformats.org/officeDocument/2006/math">
                    <m:r>
                      <a:rPr lang="fa-IR" sz="2000" b="0" i="0" dirty="0" smtClean="0">
                        <a:solidFill>
                          <a:srgbClr val="323232"/>
                        </a:solidFill>
                        <a:effectLst/>
                        <a:latin typeface="Cambria Math" panose="02040503050406030204" pitchFamily="18" charset="0"/>
                        <a:cs typeface="Nazanin" panose="00000400000000000000" pitchFamily="2" charset="-78"/>
                      </a:rPr>
                      <m:t>،</m:t>
                    </m:r>
                    <m:r>
                      <a:rPr lang="fa-IR" sz="2000" b="0" i="0" dirty="0" smtClean="0">
                        <a:solidFill>
                          <a:srgbClr val="323232"/>
                        </a:solidFill>
                        <a:effectLst/>
                        <a:latin typeface="Cambria Math" panose="02040503050406030204" pitchFamily="18" charset="0"/>
                        <a:cs typeface="Nazanin" panose="00000400000000000000" pitchFamily="2" charset="-78"/>
                      </a:rPr>
                      <m:t> </m:t>
                    </m:r>
                    <m:r>
                      <a:rPr lang="en-US" sz="2000" b="0" i="1" dirty="0" smtClean="0">
                        <a:solidFill>
                          <a:srgbClr val="323232"/>
                        </a:solidFill>
                        <a:effectLst/>
                        <a:latin typeface="Cambria Math" panose="02040503050406030204" pitchFamily="18" charset="0"/>
                        <a:cs typeface="Nazanin" panose="00000400000000000000" pitchFamily="2" charset="-78"/>
                      </a:rPr>
                      <m:t>𝐴</m:t>
                    </m:r>
                    <m:d>
                      <m:dPr>
                        <m:begChr m:val="["/>
                        <m:endChr m:val="]"/>
                        <m:ctrlPr>
                          <a:rPr lang="en-US" sz="2000" b="0" i="1" dirty="0" smtClean="0">
                            <a:solidFill>
                              <a:srgbClr val="323232"/>
                            </a:solidFill>
                            <a:effectLst/>
                            <a:latin typeface="Cambria Math" panose="02040503050406030204" pitchFamily="18" charset="0"/>
                            <a:cs typeface="Nazanin" panose="00000400000000000000" pitchFamily="2" charset="-78"/>
                          </a:rPr>
                        </m:ctrlPr>
                      </m:dPr>
                      <m:e>
                        <m:d>
                          <m:dPr>
                            <m:begChr m:val="⌊"/>
                            <m:endChr m:val="⌋"/>
                            <m:ctrlPr>
                              <a:rPr lang="en-US" sz="2000" i="1">
                                <a:solidFill>
                                  <a:srgbClr val="323232"/>
                                </a:solidFill>
                                <a:latin typeface="Cambria Math" panose="02040503050406030204" pitchFamily="18" charset="0"/>
                                <a:cs typeface="Nazanin" panose="00000400000000000000" pitchFamily="2" charset="-78"/>
                              </a:rPr>
                            </m:ctrlPr>
                          </m:dPr>
                          <m:e>
                            <m:f>
                              <m:fPr>
                                <m:ctrlPr>
                                  <a:rPr lang="en-US" sz="2000" i="1">
                                    <a:solidFill>
                                      <a:srgbClr val="323232"/>
                                    </a:solidFill>
                                    <a:latin typeface="Cambria Math" panose="02040503050406030204" pitchFamily="18" charset="0"/>
                                    <a:cs typeface="Nazanin" panose="00000400000000000000" pitchFamily="2" charset="-78"/>
                                  </a:rPr>
                                </m:ctrlPr>
                              </m:fPr>
                              <m:num>
                                <m:r>
                                  <a:rPr lang="en-US" sz="2000" i="1">
                                    <a:solidFill>
                                      <a:srgbClr val="323232"/>
                                    </a:solidFill>
                                    <a:latin typeface="Cambria Math" panose="02040503050406030204" pitchFamily="18" charset="0"/>
                                    <a:cs typeface="Nazanin" panose="00000400000000000000" pitchFamily="2" charset="-78"/>
                                  </a:rPr>
                                  <m:t>𝑛</m:t>
                                </m:r>
                              </m:num>
                              <m:den>
                                <m:r>
                                  <a:rPr lang="en-US" sz="2000" i="1">
                                    <a:solidFill>
                                      <a:srgbClr val="323232"/>
                                    </a:solidFill>
                                    <a:latin typeface="Cambria Math" panose="02040503050406030204" pitchFamily="18" charset="0"/>
                                    <a:cs typeface="Nazanin" panose="00000400000000000000" pitchFamily="2" charset="-78"/>
                                  </a:rPr>
                                  <m:t>2</m:t>
                                </m:r>
                              </m:den>
                            </m:f>
                          </m:e>
                        </m:d>
                      </m:e>
                    </m:d>
                    <m:r>
                      <a:rPr lang="fa-IR" sz="2000" b="0" i="1" dirty="0" smtClean="0">
                        <a:solidFill>
                          <a:srgbClr val="323232"/>
                        </a:solidFill>
                        <a:effectLst/>
                        <a:latin typeface="Cambria Math" panose="02040503050406030204" pitchFamily="18" charset="0"/>
                        <a:cs typeface="Nazanin" panose="00000400000000000000" pitchFamily="2" charset="-78"/>
                      </a:rPr>
                      <m:t>≥</m:t>
                    </m:r>
                    <m:r>
                      <a:rPr lang="en-US" sz="2000" b="0" i="1" dirty="0" smtClean="0">
                        <a:solidFill>
                          <a:srgbClr val="323232"/>
                        </a:solidFill>
                        <a:effectLst/>
                        <a:latin typeface="Cambria Math" panose="02040503050406030204" pitchFamily="18" charset="0"/>
                        <a:cs typeface="Nazanin" panose="00000400000000000000" pitchFamily="2" charset="-78"/>
                      </a:rPr>
                      <m:t> </m:t>
                    </m:r>
                    <m:r>
                      <a:rPr lang="en-US" sz="2000" i="1" dirty="0">
                        <a:solidFill>
                          <a:srgbClr val="323232"/>
                        </a:solidFill>
                        <a:latin typeface="Cambria Math" panose="02040503050406030204" pitchFamily="18" charset="0"/>
                        <a:cs typeface="Nazanin" panose="00000400000000000000" pitchFamily="2" charset="-78"/>
                      </a:rPr>
                      <m:t>𝐴</m:t>
                    </m:r>
                    <m:d>
                      <m:dPr>
                        <m:begChr m:val="["/>
                        <m:endChr m:val="]"/>
                        <m:ctrlPr>
                          <a:rPr lang="en-US" sz="2000" i="1" dirty="0">
                            <a:solidFill>
                              <a:srgbClr val="323232"/>
                            </a:solidFill>
                            <a:latin typeface="Cambria Math" panose="02040503050406030204" pitchFamily="18" charset="0"/>
                            <a:cs typeface="Nazanin" panose="00000400000000000000" pitchFamily="2" charset="-78"/>
                          </a:rPr>
                        </m:ctrlPr>
                      </m:dPr>
                      <m:e>
                        <m:d>
                          <m:dPr>
                            <m:begChr m:val="⌊"/>
                            <m:endChr m:val="⌋"/>
                            <m:ctrlPr>
                              <a:rPr lang="en-US" sz="2000" i="1">
                                <a:solidFill>
                                  <a:srgbClr val="323232"/>
                                </a:solidFill>
                                <a:latin typeface="Cambria Math" panose="02040503050406030204" pitchFamily="18" charset="0"/>
                                <a:cs typeface="Nazanin" panose="00000400000000000000" pitchFamily="2" charset="-78"/>
                              </a:rPr>
                            </m:ctrlPr>
                          </m:dPr>
                          <m:e>
                            <m:f>
                              <m:fPr>
                                <m:ctrlPr>
                                  <a:rPr lang="en-US" sz="2000" i="1">
                                    <a:solidFill>
                                      <a:srgbClr val="323232"/>
                                    </a:solidFill>
                                    <a:latin typeface="Cambria Math" panose="02040503050406030204" pitchFamily="18" charset="0"/>
                                    <a:cs typeface="Nazanin" panose="00000400000000000000" pitchFamily="2" charset="-78"/>
                                  </a:rPr>
                                </m:ctrlPr>
                              </m:fPr>
                              <m:num>
                                <m:r>
                                  <a:rPr lang="en-US" sz="2000" i="1">
                                    <a:solidFill>
                                      <a:srgbClr val="323232"/>
                                    </a:solidFill>
                                    <a:latin typeface="Cambria Math" panose="02040503050406030204" pitchFamily="18" charset="0"/>
                                    <a:cs typeface="Nazanin" panose="00000400000000000000" pitchFamily="2" charset="-78"/>
                                  </a:rPr>
                                  <m:t>𝑛</m:t>
                                </m:r>
                              </m:num>
                              <m:den>
                                <m:r>
                                  <a:rPr lang="en-US" sz="2000" i="1">
                                    <a:solidFill>
                                      <a:srgbClr val="323232"/>
                                    </a:solidFill>
                                    <a:latin typeface="Cambria Math" panose="02040503050406030204" pitchFamily="18" charset="0"/>
                                    <a:cs typeface="Nazanin" panose="00000400000000000000" pitchFamily="2" charset="-78"/>
                                  </a:rPr>
                                  <m:t>2</m:t>
                                </m:r>
                              </m:den>
                            </m:f>
                          </m:e>
                        </m:d>
                        <m:r>
                          <a:rPr lang="en-US" sz="2000" b="0" i="1" smtClean="0">
                            <a:solidFill>
                              <a:srgbClr val="323232"/>
                            </a:solidFill>
                            <a:latin typeface="Cambria Math" panose="02040503050406030204" pitchFamily="18" charset="0"/>
                            <a:cs typeface="Nazanin" panose="00000400000000000000" pitchFamily="2" charset="-78"/>
                          </a:rPr>
                          <m:t>−</m:t>
                        </m:r>
                        <m:r>
                          <a:rPr lang="en-US" sz="2000" b="0" i="1" smtClean="0">
                            <a:solidFill>
                              <a:srgbClr val="323232"/>
                            </a:solidFill>
                            <a:latin typeface="Cambria Math" panose="02040503050406030204" pitchFamily="18" charset="0"/>
                            <a:cs typeface="Nazanin" panose="00000400000000000000" pitchFamily="2" charset="-78"/>
                          </a:rPr>
                          <m:t>1</m:t>
                        </m:r>
                      </m:e>
                    </m:d>
                    <m:r>
                      <a:rPr lang="fa-IR" sz="2000" b="0" i="1" dirty="0" smtClean="0">
                        <a:solidFill>
                          <a:srgbClr val="323232"/>
                        </a:solidFill>
                        <a:effectLst/>
                        <a:latin typeface="Cambria Math" panose="02040503050406030204" pitchFamily="18" charset="0"/>
                        <a:cs typeface="Nazanin" panose="00000400000000000000" pitchFamily="2" charset="-78"/>
                      </a:rPr>
                      <m:t> </m:t>
                    </m:r>
                  </m:oMath>
                </a14:m>
                <a:r>
                  <a:rPr lang="fa-IR" sz="2000" dirty="0">
                    <a:cs typeface="Nazanin" panose="00000400000000000000" pitchFamily="2" charset="-78"/>
                  </a:rPr>
                  <a:t> آنگاه در نیمه سمت راست یعنی بازه </a:t>
                </a:r>
                <a14:m>
                  <m:oMath xmlns:m="http://schemas.openxmlformats.org/officeDocument/2006/math">
                    <m:d>
                      <m:dPr>
                        <m:begChr m:val="["/>
                        <m:endChr m:val=""/>
                        <m:ctrlPr>
                          <a:rPr lang="fa-IR" sz="2000" i="1">
                            <a:latin typeface="Cambria Math" panose="02040503050406030204" pitchFamily="18" charset="0"/>
                            <a:cs typeface="Nazanin" panose="00000400000000000000" pitchFamily="2" charset="-78"/>
                          </a:rPr>
                        </m:ctrlPr>
                      </m:dPr>
                      <m:e>
                        <m:d>
                          <m:dPr>
                            <m:begChr m:val="⌊"/>
                            <m:endChr m:val="⌋"/>
                            <m:ctrlPr>
                              <a:rPr lang="en-US" sz="2000" i="1">
                                <a:solidFill>
                                  <a:srgbClr val="323232"/>
                                </a:solidFill>
                                <a:latin typeface="Cambria Math" panose="02040503050406030204" pitchFamily="18" charset="0"/>
                                <a:cs typeface="Nazanin" panose="00000400000000000000" pitchFamily="2" charset="-78"/>
                              </a:rPr>
                            </m:ctrlPr>
                          </m:dPr>
                          <m:e>
                            <m:f>
                              <m:fPr>
                                <m:ctrlPr>
                                  <a:rPr lang="en-US" sz="2000" i="1">
                                    <a:solidFill>
                                      <a:srgbClr val="323232"/>
                                    </a:solidFill>
                                    <a:latin typeface="Cambria Math" panose="02040503050406030204" pitchFamily="18" charset="0"/>
                                    <a:cs typeface="Nazanin" panose="00000400000000000000" pitchFamily="2" charset="-78"/>
                                  </a:rPr>
                                </m:ctrlPr>
                              </m:fPr>
                              <m:num>
                                <m:r>
                                  <a:rPr lang="en-US" sz="2000" i="1">
                                    <a:solidFill>
                                      <a:srgbClr val="323232"/>
                                    </a:solidFill>
                                    <a:latin typeface="Cambria Math" panose="02040503050406030204" pitchFamily="18" charset="0"/>
                                    <a:cs typeface="Nazanin" panose="00000400000000000000" pitchFamily="2" charset="-78"/>
                                  </a:rPr>
                                  <m:t>𝑛</m:t>
                                </m:r>
                              </m:num>
                              <m:den>
                                <m:r>
                                  <a:rPr lang="en-US" sz="2000" i="1">
                                    <a:solidFill>
                                      <a:srgbClr val="323232"/>
                                    </a:solidFill>
                                    <a:latin typeface="Cambria Math" panose="02040503050406030204" pitchFamily="18" charset="0"/>
                                    <a:cs typeface="Nazanin" panose="00000400000000000000" pitchFamily="2" charset="-78"/>
                                  </a:rPr>
                                  <m:t>2</m:t>
                                </m:r>
                              </m:den>
                            </m:f>
                          </m:e>
                        </m:d>
                        <m:r>
                          <a:rPr lang="en-US" sz="2000" i="1">
                            <a:latin typeface="Cambria Math" panose="02040503050406030204" pitchFamily="18" charset="0"/>
                            <a:cs typeface="Nazanin" panose="00000400000000000000" pitchFamily="2" charset="-78"/>
                          </a:rPr>
                          <m:t>,</m:t>
                        </m:r>
                      </m:e>
                    </m:d>
                    <m:d>
                      <m:dPr>
                        <m:begChr m:val=""/>
                        <m:ctrlPr>
                          <a:rPr lang="fa-IR" sz="2000" i="1">
                            <a:latin typeface="Cambria Math" panose="02040503050406030204" pitchFamily="18" charset="0"/>
                            <a:cs typeface="Nazanin" panose="00000400000000000000" pitchFamily="2" charset="-78"/>
                          </a:rPr>
                        </m:ctrlPr>
                      </m:dPr>
                      <m:e>
                        <m:r>
                          <a:rPr lang="en-US" sz="2000" b="0" i="1" smtClean="0">
                            <a:latin typeface="Cambria Math" panose="02040503050406030204" pitchFamily="18" charset="0"/>
                            <a:cs typeface="Nazanin" panose="00000400000000000000" pitchFamily="2" charset="-78"/>
                          </a:rPr>
                          <m:t>𝑛</m:t>
                        </m:r>
                      </m:e>
                    </m:d>
                  </m:oMath>
                </a14:m>
                <a:r>
                  <a:rPr lang="fa-IR" sz="2000" dirty="0">
                    <a:cs typeface="Nazanin" panose="00000400000000000000" pitchFamily="2" charset="-78"/>
                  </a:rPr>
                  <a:t> دنبال قلّه می‌گردیم. مجددا قله‌ای که در این بخش پیدا می‌کنیم اگر سمت‌چپ ترین خانه نباشد که هیچ، اگر سمت چپ‌ترین باشد هم طبق شرط از خانه چپش بزرگتر مساوی است،‌ پس شرایط قله را دارد.</a:t>
                </a:r>
                <a:endParaRPr lang="en-US" sz="2000" dirty="0">
                  <a:cs typeface="Nazanin" panose="00000400000000000000" pitchFamily="2" charset="-78"/>
                </a:endParaRPr>
              </a:p>
            </p:txBody>
          </p:sp>
        </mc:Choice>
        <mc:Fallback xmlns="">
          <p:sp>
            <p:nvSpPr>
              <p:cNvPr id="11" name="TextBox 10">
                <a:extLst>
                  <a:ext uri="{FF2B5EF4-FFF2-40B4-BE49-F238E27FC236}">
                    <a16:creationId xmlns:a16="http://schemas.microsoft.com/office/drawing/2014/main" id="{821B3D68-B79B-59E5-68D4-71BCE98B1A3F}"/>
                  </a:ext>
                </a:extLst>
              </p:cNvPr>
              <p:cNvSpPr txBox="1">
                <a:spLocks noRot="1" noChangeAspect="1" noMove="1" noResize="1" noEditPoints="1" noAdjustHandles="1" noChangeArrowheads="1" noChangeShapeType="1" noTextEdit="1"/>
              </p:cNvSpPr>
              <p:nvPr/>
            </p:nvSpPr>
            <p:spPr>
              <a:xfrm>
                <a:off x="3850640" y="4926742"/>
                <a:ext cx="7924406" cy="1474058"/>
              </a:xfrm>
              <a:prstGeom prst="rect">
                <a:avLst/>
              </a:prstGeom>
              <a:blipFill>
                <a:blip r:embed="rId5"/>
                <a:stretch>
                  <a:fillRect r="-769" b="-702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39FF041-8988-8352-2E71-1BEAAAB0AD43}"/>
              </a:ext>
            </a:extLst>
          </p:cNvPr>
          <p:cNvSpPr txBox="1"/>
          <p:nvPr/>
        </p:nvSpPr>
        <p:spPr>
          <a:xfrm>
            <a:off x="10038080" y="2588350"/>
            <a:ext cx="1736966" cy="461665"/>
          </a:xfrm>
          <a:prstGeom prst="rect">
            <a:avLst/>
          </a:prstGeom>
          <a:noFill/>
        </p:spPr>
        <p:txBody>
          <a:bodyPr wrap="square" rtlCol="0">
            <a:spAutoFit/>
          </a:bodyPr>
          <a:lstStyle/>
          <a:p>
            <a:pPr algn="ctr"/>
            <a:r>
              <a:rPr lang="fa-IR" sz="2400" dirty="0">
                <a:cs typeface="2  Titr" panose="00000700000000000000" pitchFamily="2" charset="-78"/>
              </a:rPr>
              <a:t>ایده جواب</a:t>
            </a:r>
            <a:endParaRPr lang="en-US" sz="2400" dirty="0">
              <a:cs typeface="2  Titr" panose="00000700000000000000" pitchFamily="2" charset="-78"/>
            </a:endParaRPr>
          </a:p>
        </p:txBody>
      </p:sp>
    </p:spTree>
    <p:extLst>
      <p:ext uri="{BB962C8B-B14F-4D97-AF65-F5344CB8AC3E}">
        <p14:creationId xmlns:p14="http://schemas.microsoft.com/office/powerpoint/2010/main" val="198657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 calcmode="lin" valueType="num">
                                      <p:cBhvr additive="base">
                                        <p:cTn id="1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7EE79-0CDD-F3D2-98DE-E7D33494E90B}"/>
              </a:ext>
            </a:extLst>
          </p:cNvPr>
          <p:cNvSpPr>
            <a:spLocks noGrp="1"/>
          </p:cNvSpPr>
          <p:nvPr>
            <p:ph type="title"/>
          </p:nvPr>
        </p:nvSpPr>
        <p:spPr>
          <a:xfrm>
            <a:off x="1651518" y="4362977"/>
            <a:ext cx="1613056" cy="768096"/>
          </a:xfrm>
        </p:spPr>
        <p:txBody>
          <a:bodyPr/>
          <a:lstStyle/>
          <a:p>
            <a:pPr algn="ctr"/>
            <a:r>
              <a:rPr lang="fa-IR" sz="2000" dirty="0">
                <a:cs typeface="2  Titr" panose="00000700000000000000" pitchFamily="2" charset="-78"/>
              </a:rPr>
              <a:t>مسئله کلاسیک قلّه</a:t>
            </a:r>
            <a:endParaRPr lang="en-US" sz="2000" dirty="0">
              <a:cs typeface="2  Titr" panose="00000700000000000000" pitchFamily="2" charset="-78"/>
            </a:endParaRPr>
          </a:p>
        </p:txBody>
      </p:sp>
      <p:sp>
        <p:nvSpPr>
          <p:cNvPr id="7" name="Slide Number Placeholder 6">
            <a:extLst>
              <a:ext uri="{FF2B5EF4-FFF2-40B4-BE49-F238E27FC236}">
                <a16:creationId xmlns:a16="http://schemas.microsoft.com/office/drawing/2014/main" id="{5D433748-0C37-AFE1-D72F-AFDA1852C5D3}"/>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12" name="TextBox 11">
            <a:extLst>
              <a:ext uri="{FF2B5EF4-FFF2-40B4-BE49-F238E27FC236}">
                <a16:creationId xmlns:a16="http://schemas.microsoft.com/office/drawing/2014/main" id="{139FF041-8988-8352-2E71-1BEAAAB0AD43}"/>
              </a:ext>
            </a:extLst>
          </p:cNvPr>
          <p:cNvSpPr txBox="1"/>
          <p:nvPr/>
        </p:nvSpPr>
        <p:spPr>
          <a:xfrm>
            <a:off x="10076885" y="911237"/>
            <a:ext cx="1736966" cy="461665"/>
          </a:xfrm>
          <a:prstGeom prst="rect">
            <a:avLst/>
          </a:prstGeom>
          <a:noFill/>
        </p:spPr>
        <p:txBody>
          <a:bodyPr wrap="square" rtlCol="0">
            <a:spAutoFit/>
          </a:bodyPr>
          <a:lstStyle/>
          <a:p>
            <a:pPr algn="ctr"/>
            <a:r>
              <a:rPr lang="fa-IR" sz="2400" dirty="0">
                <a:cs typeface="2  Titr" panose="00000700000000000000" pitchFamily="2" charset="-78"/>
              </a:rPr>
              <a:t>شبه کد</a:t>
            </a:r>
            <a:endParaRPr lang="en-US" sz="2400" dirty="0">
              <a:cs typeface="2  Titr" panose="00000700000000000000" pitchFamily="2" charset="-78"/>
            </a:endParaRPr>
          </a:p>
        </p:txBody>
      </p:sp>
      <p:sp>
        <p:nvSpPr>
          <p:cNvPr id="3" name="Rectangle 1">
            <a:extLst>
              <a:ext uri="{FF2B5EF4-FFF2-40B4-BE49-F238E27FC236}">
                <a16:creationId xmlns:a16="http://schemas.microsoft.com/office/drawing/2014/main" id="{2FDDC92F-150D-E4A1-87A9-43DA53509FE7}"/>
              </a:ext>
            </a:extLst>
          </p:cNvPr>
          <p:cNvSpPr>
            <a:spLocks noChangeArrowheads="1"/>
          </p:cNvSpPr>
          <p:nvPr/>
        </p:nvSpPr>
        <p:spPr bwMode="auto">
          <a:xfrm>
            <a:off x="5770880" y="2499365"/>
            <a:ext cx="4214950" cy="2553891"/>
          </a:xfrm>
          <a:prstGeom prst="round2DiagRect">
            <a:avLst/>
          </a:prstGeom>
          <a:ln/>
        </p:spPr>
        <p:style>
          <a:lnRef idx="0">
            <a:schemeClr val="dk1"/>
          </a:lnRef>
          <a:fillRef idx="3">
            <a:schemeClr val="dk1"/>
          </a:fillRef>
          <a:effectRef idx="3">
            <a:schemeClr val="dk1"/>
          </a:effectRef>
          <a:fontRef idx="minor">
            <a:schemeClr val="lt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A9B7C6"/>
                </a:solidFill>
                <a:effectLst/>
                <a:latin typeface="Consolas" panose="020B0609020204030204" pitchFamily="49" charset="0"/>
              </a:rPr>
              <a:t>Peak(A</a:t>
            </a:r>
            <a:r>
              <a:rPr kumimoji="0" lang="en-US" altLang="en-US" b="0" i="0" u="none" strike="noStrike" cap="none" normalizeH="0" baseline="0" dirty="0">
                <a:ln>
                  <a:noFill/>
                </a:ln>
                <a:solidFill>
                  <a:srgbClr val="CC7832"/>
                </a:solidFill>
                <a:effectLst/>
                <a:latin typeface="Consolas" panose="020B0609020204030204" pitchFamily="49" charset="0"/>
              </a:rPr>
              <a:t>, </a:t>
            </a:r>
            <a:r>
              <a:rPr kumimoji="0" lang="en-US" altLang="en-US" b="0" i="0" u="none" strike="noStrike" cap="none" normalizeH="0" baseline="0" dirty="0">
                <a:ln>
                  <a:noFill/>
                </a:ln>
                <a:solidFill>
                  <a:srgbClr val="A9B7C6"/>
                </a:solidFill>
                <a:effectLst/>
                <a:latin typeface="Consolas" panose="020B0609020204030204" pitchFamily="49" charset="0"/>
              </a:rPr>
              <a:t>l</a:t>
            </a:r>
            <a:r>
              <a:rPr kumimoji="0" lang="en-US" altLang="en-US" b="0" i="0" u="none" strike="noStrike" cap="none" normalizeH="0" baseline="0" dirty="0">
                <a:ln>
                  <a:noFill/>
                </a:ln>
                <a:solidFill>
                  <a:srgbClr val="CC7832"/>
                </a:solidFill>
                <a:effectLst/>
                <a:latin typeface="Consolas" panose="020B0609020204030204" pitchFamily="49" charset="0"/>
              </a:rPr>
              <a:t>, </a:t>
            </a:r>
            <a:r>
              <a:rPr kumimoji="0" lang="en-US" altLang="en-US" b="0" i="0" u="none" strike="noStrike" cap="none" normalizeH="0" baseline="0" dirty="0">
                <a:ln>
                  <a:noFill/>
                </a:ln>
                <a:solidFill>
                  <a:srgbClr val="A9B7C6"/>
                </a:solidFill>
                <a:effectLst/>
                <a:latin typeface="Consolas" panose="020B0609020204030204" pitchFamily="49" charset="0"/>
              </a:rPr>
              <a:t>r):</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A9B7C6"/>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if </a:t>
            </a:r>
            <a:r>
              <a:rPr kumimoji="0" lang="en-US" altLang="en-US" b="0" i="0" u="none" strike="noStrike" cap="none" normalizeH="0" baseline="0" dirty="0">
                <a:ln>
                  <a:noFill/>
                </a:ln>
                <a:solidFill>
                  <a:srgbClr val="A9B7C6"/>
                </a:solidFill>
                <a:effectLst/>
                <a:latin typeface="Consolas" panose="020B0609020204030204" pitchFamily="49" charset="0"/>
              </a:rPr>
              <a:t>r - l = </a:t>
            </a:r>
            <a:r>
              <a:rPr kumimoji="0" lang="en-US" altLang="en-US" b="0" i="0" u="none" strike="noStrike" cap="none" normalizeH="0" baseline="0" dirty="0">
                <a:ln>
                  <a:noFill/>
                </a:ln>
                <a:solidFill>
                  <a:srgbClr val="6897BB"/>
                </a:solidFill>
                <a:effectLst/>
                <a:latin typeface="Consolas" panose="020B0609020204030204" pitchFamily="49" charset="0"/>
              </a:rPr>
              <a:t>0</a:t>
            </a:r>
            <a:r>
              <a:rPr kumimoji="0" lang="en-US" altLang="en-US" b="0" i="0" u="none" strike="noStrike" cap="none" normalizeH="0" baseline="0" dirty="0">
                <a:ln>
                  <a:noFill/>
                </a:ln>
                <a:solidFill>
                  <a:srgbClr val="A9B7C6"/>
                </a:solidFill>
                <a:effectLst/>
                <a:latin typeface="Consolas" panose="020B0609020204030204" pitchFamily="49" charset="0"/>
              </a:rPr>
              <a:t>:</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A9B7C6"/>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return </a:t>
            </a:r>
            <a:r>
              <a:rPr kumimoji="0" lang="en-US" altLang="en-US" b="0" i="0" u="none" strike="noStrike" cap="none" normalizeH="0" baseline="0" dirty="0">
                <a:ln>
                  <a:noFill/>
                </a:ln>
                <a:solidFill>
                  <a:srgbClr val="A9B7C6"/>
                </a:solidFill>
                <a:effectLst/>
                <a:latin typeface="Consolas" panose="020B0609020204030204" pitchFamily="49" charset="0"/>
              </a:rPr>
              <a:t>l</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A9B7C6"/>
                </a:solidFill>
                <a:effectLst/>
                <a:latin typeface="Consolas" panose="020B0609020204030204" pitchFamily="49" charset="0"/>
              </a:rPr>
              <a:t>    mid := (l + r)/</a:t>
            </a:r>
            <a:r>
              <a:rPr kumimoji="0" lang="en-US" altLang="en-US" b="0" i="0" u="none" strike="noStrike" cap="none" normalizeH="0" baseline="0" dirty="0">
                <a:ln>
                  <a:noFill/>
                </a:ln>
                <a:solidFill>
                  <a:srgbClr val="6897BB"/>
                </a:solidFill>
                <a:effectLst/>
                <a:latin typeface="Consolas" panose="020B0609020204030204" pitchFamily="49" charset="0"/>
              </a:rPr>
              <a:t>2</a:t>
            </a:r>
            <a:br>
              <a:rPr kumimoji="0" lang="en-US" altLang="en-US" b="0" i="0" u="none" strike="noStrike" cap="none" normalizeH="0" baseline="0" dirty="0">
                <a:ln>
                  <a:noFill/>
                </a:ln>
                <a:solidFill>
                  <a:srgbClr val="6897BB"/>
                </a:solidFill>
                <a:effectLst/>
                <a:latin typeface="Consolas" panose="020B0609020204030204" pitchFamily="49" charset="0"/>
              </a:rPr>
            </a:br>
            <a:r>
              <a:rPr kumimoji="0" lang="en-US" altLang="en-US" b="0" i="0" u="none" strike="noStrike" cap="none" normalizeH="0" baseline="0" dirty="0">
                <a:ln>
                  <a:noFill/>
                </a:ln>
                <a:solidFill>
                  <a:srgbClr val="6897BB"/>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if </a:t>
            </a:r>
            <a:r>
              <a:rPr kumimoji="0" lang="en-US" altLang="en-US" b="0" i="0" u="none" strike="noStrike" cap="none" normalizeH="0" baseline="0" dirty="0">
                <a:ln>
                  <a:noFill/>
                </a:ln>
                <a:solidFill>
                  <a:srgbClr val="A9B7C6"/>
                </a:solidFill>
                <a:effectLst/>
                <a:latin typeface="Consolas" panose="020B0609020204030204" pitchFamily="49" charset="0"/>
              </a:rPr>
              <a:t>A[mid] &lt; A[mid - </a:t>
            </a:r>
            <a:r>
              <a:rPr kumimoji="0" lang="en-US" altLang="en-US" b="0" i="0" u="none" strike="noStrike" cap="none" normalizeH="0" baseline="0" dirty="0">
                <a:ln>
                  <a:noFill/>
                </a:ln>
                <a:solidFill>
                  <a:srgbClr val="6897BB"/>
                </a:solidFill>
                <a:effectLst/>
                <a:latin typeface="Consolas" panose="020B0609020204030204" pitchFamily="49" charset="0"/>
              </a:rPr>
              <a:t>1</a:t>
            </a:r>
            <a:r>
              <a:rPr kumimoji="0" lang="en-US" altLang="en-US" b="0" i="0" u="none" strike="noStrike" cap="none" normalizeH="0" baseline="0" dirty="0">
                <a:ln>
                  <a:noFill/>
                </a:ln>
                <a:solidFill>
                  <a:srgbClr val="A9B7C6"/>
                </a:solidFill>
                <a:effectLst/>
                <a:latin typeface="Consolas" panose="020B0609020204030204" pitchFamily="49" charset="0"/>
              </a:rPr>
              <a:t>]:</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A9B7C6"/>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return </a:t>
            </a:r>
            <a:r>
              <a:rPr kumimoji="0" lang="en-US" altLang="en-US" b="0" i="0" u="none" strike="noStrike" cap="none" normalizeH="0" baseline="0" dirty="0">
                <a:ln>
                  <a:noFill/>
                </a:ln>
                <a:solidFill>
                  <a:srgbClr val="A9B7C6"/>
                </a:solidFill>
                <a:effectLst/>
                <a:latin typeface="Consolas" panose="020B0609020204030204" pitchFamily="49" charset="0"/>
              </a:rPr>
              <a:t>Peak(A</a:t>
            </a:r>
            <a:r>
              <a:rPr kumimoji="0" lang="en-US" altLang="en-US" b="0" i="0" u="none" strike="noStrike" cap="none" normalizeH="0" baseline="0" dirty="0">
                <a:ln>
                  <a:noFill/>
                </a:ln>
                <a:solidFill>
                  <a:srgbClr val="CC7832"/>
                </a:solidFill>
                <a:effectLst/>
                <a:latin typeface="Consolas" panose="020B0609020204030204" pitchFamily="49" charset="0"/>
              </a:rPr>
              <a:t>, </a:t>
            </a:r>
            <a:r>
              <a:rPr kumimoji="0" lang="en-US" altLang="en-US" b="0" i="0" u="none" strike="noStrike" cap="none" normalizeH="0" baseline="0" dirty="0">
                <a:ln>
                  <a:noFill/>
                </a:ln>
                <a:solidFill>
                  <a:srgbClr val="A9B7C6"/>
                </a:solidFill>
                <a:effectLst/>
                <a:latin typeface="Consolas" panose="020B0609020204030204" pitchFamily="49" charset="0"/>
              </a:rPr>
              <a:t>l</a:t>
            </a:r>
            <a:r>
              <a:rPr kumimoji="0" lang="en-US" altLang="en-US" b="0" i="0" u="none" strike="noStrike" cap="none" normalizeH="0" baseline="0" dirty="0">
                <a:ln>
                  <a:noFill/>
                </a:ln>
                <a:solidFill>
                  <a:srgbClr val="CC7832"/>
                </a:solidFill>
                <a:effectLst/>
                <a:latin typeface="Consolas" panose="020B0609020204030204" pitchFamily="49" charset="0"/>
              </a:rPr>
              <a:t>, </a:t>
            </a:r>
            <a:r>
              <a:rPr kumimoji="0" lang="en-US" altLang="en-US" b="0" i="0" u="none" strike="noStrike" cap="none" normalizeH="0" baseline="0" dirty="0">
                <a:ln>
                  <a:noFill/>
                </a:ln>
                <a:solidFill>
                  <a:srgbClr val="A9B7C6"/>
                </a:solidFill>
                <a:effectLst/>
                <a:latin typeface="Consolas" panose="020B0609020204030204" pitchFamily="49" charset="0"/>
              </a:rPr>
              <a:t>mid)</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A9B7C6"/>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else</a:t>
            </a:r>
            <a:r>
              <a:rPr kumimoji="0" lang="en-US" altLang="en-US" b="0" i="0" u="none" strike="noStrike" cap="none" normalizeH="0" baseline="0" dirty="0">
                <a:ln>
                  <a:noFill/>
                </a:ln>
                <a:solidFill>
                  <a:srgbClr val="A9B7C6"/>
                </a:solidFill>
                <a:effectLst/>
                <a:latin typeface="Consolas" panose="020B0609020204030204" pitchFamily="49" charset="0"/>
              </a:rPr>
              <a:t>:</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A9B7C6"/>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return </a:t>
            </a:r>
            <a:r>
              <a:rPr kumimoji="0" lang="en-US" altLang="en-US" b="0" i="0" u="none" strike="noStrike" cap="none" normalizeH="0" baseline="0" dirty="0">
                <a:ln>
                  <a:noFill/>
                </a:ln>
                <a:solidFill>
                  <a:srgbClr val="A9B7C6"/>
                </a:solidFill>
                <a:effectLst/>
                <a:latin typeface="Consolas" panose="020B0609020204030204" pitchFamily="49" charset="0"/>
              </a:rPr>
              <a:t>Peak(A</a:t>
            </a:r>
            <a:r>
              <a:rPr kumimoji="0" lang="en-US" altLang="en-US" b="0" i="0" u="none" strike="noStrike" cap="none" normalizeH="0" baseline="0" dirty="0">
                <a:ln>
                  <a:noFill/>
                </a:ln>
                <a:solidFill>
                  <a:srgbClr val="CC7832"/>
                </a:solidFill>
                <a:effectLst/>
                <a:latin typeface="Consolas" panose="020B0609020204030204" pitchFamily="49" charset="0"/>
              </a:rPr>
              <a:t>, </a:t>
            </a:r>
            <a:r>
              <a:rPr kumimoji="0" lang="en-US" altLang="en-US" b="0" i="0" u="none" strike="noStrike" cap="none" normalizeH="0" baseline="0" dirty="0">
                <a:ln>
                  <a:noFill/>
                </a:ln>
                <a:solidFill>
                  <a:srgbClr val="A9B7C6"/>
                </a:solidFill>
                <a:effectLst/>
                <a:latin typeface="Consolas" panose="020B0609020204030204" pitchFamily="49" charset="0"/>
              </a:rPr>
              <a:t>mid</a:t>
            </a:r>
            <a:r>
              <a:rPr kumimoji="0" lang="en-US" altLang="en-US" b="0" i="0" u="none" strike="noStrike" cap="none" normalizeH="0" baseline="0" dirty="0">
                <a:ln>
                  <a:noFill/>
                </a:ln>
                <a:solidFill>
                  <a:srgbClr val="CC7832"/>
                </a:solidFill>
                <a:effectLst/>
                <a:latin typeface="Consolas" panose="020B0609020204030204" pitchFamily="49" charset="0"/>
              </a:rPr>
              <a:t>, </a:t>
            </a:r>
            <a:r>
              <a:rPr kumimoji="0" lang="en-US" altLang="en-US" b="0" i="0" u="none" strike="noStrike" cap="none" normalizeH="0" baseline="0" dirty="0">
                <a:ln>
                  <a:noFill/>
                </a:ln>
                <a:solidFill>
                  <a:srgbClr val="A9B7C6"/>
                </a:solidFill>
                <a:effectLst/>
                <a:latin typeface="Consolas" panose="020B0609020204030204" pitchFamily="49" charset="0"/>
              </a:rPr>
              <a:t>r)</a:t>
            </a:r>
            <a:endParaRPr kumimoji="0" lang="en-US" altLang="en-US" sz="44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2297439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7EE79-0CDD-F3D2-98DE-E7D33494E90B}"/>
              </a:ext>
            </a:extLst>
          </p:cNvPr>
          <p:cNvSpPr>
            <a:spLocks noGrp="1"/>
          </p:cNvSpPr>
          <p:nvPr>
            <p:ph type="title"/>
          </p:nvPr>
        </p:nvSpPr>
        <p:spPr>
          <a:xfrm>
            <a:off x="1651518" y="4362977"/>
            <a:ext cx="1613056" cy="768096"/>
          </a:xfrm>
        </p:spPr>
        <p:txBody>
          <a:bodyPr/>
          <a:lstStyle/>
          <a:p>
            <a:pPr algn="ctr"/>
            <a:r>
              <a:rPr lang="fa-IR" sz="2000" dirty="0">
                <a:cs typeface="2  Titr" panose="00000700000000000000" pitchFamily="2" charset="-78"/>
              </a:rPr>
              <a:t>مسئله کلاسیک قلّه</a:t>
            </a:r>
            <a:endParaRPr lang="en-US" sz="2000" dirty="0">
              <a:cs typeface="2  Titr" panose="00000700000000000000" pitchFamily="2" charset="-78"/>
            </a:endParaRPr>
          </a:p>
        </p:txBody>
      </p:sp>
      <p:sp>
        <p:nvSpPr>
          <p:cNvPr id="7" name="Slide Number Placeholder 6">
            <a:extLst>
              <a:ext uri="{FF2B5EF4-FFF2-40B4-BE49-F238E27FC236}">
                <a16:creationId xmlns:a16="http://schemas.microsoft.com/office/drawing/2014/main" id="{5D433748-0C37-AFE1-D72F-AFDA1852C5D3}"/>
              </a:ext>
            </a:extLst>
          </p:cNvPr>
          <p:cNvSpPr>
            <a:spLocks noGrp="1"/>
          </p:cNvSpPr>
          <p:nvPr>
            <p:ph type="sldNum" sz="quarter" idx="12"/>
          </p:nvPr>
        </p:nvSpPr>
        <p:spPr/>
        <p:txBody>
          <a:bodyPr/>
          <a:lstStyle/>
          <a:p>
            <a:fld id="{48F63A3B-78C7-47BE-AE5E-E10140E04643}" type="slidenum">
              <a:rPr lang="en-US" smtClean="0"/>
              <a:t>18</a:t>
            </a:fld>
            <a:endParaRPr lang="en-US" dirty="0"/>
          </a:p>
        </p:txBody>
      </p:sp>
      <p:sp>
        <p:nvSpPr>
          <p:cNvPr id="12" name="TextBox 11">
            <a:extLst>
              <a:ext uri="{FF2B5EF4-FFF2-40B4-BE49-F238E27FC236}">
                <a16:creationId xmlns:a16="http://schemas.microsoft.com/office/drawing/2014/main" id="{139FF041-8988-8352-2E71-1BEAAAB0AD43}"/>
              </a:ext>
            </a:extLst>
          </p:cNvPr>
          <p:cNvSpPr txBox="1"/>
          <p:nvPr/>
        </p:nvSpPr>
        <p:spPr>
          <a:xfrm>
            <a:off x="10076885" y="722662"/>
            <a:ext cx="1736966" cy="461665"/>
          </a:xfrm>
          <a:prstGeom prst="rect">
            <a:avLst/>
          </a:prstGeom>
          <a:noFill/>
        </p:spPr>
        <p:txBody>
          <a:bodyPr wrap="square" rtlCol="0">
            <a:spAutoFit/>
          </a:bodyPr>
          <a:lstStyle/>
          <a:p>
            <a:pPr algn="ctr"/>
            <a:r>
              <a:rPr lang="fa-IR" sz="2400" dirty="0">
                <a:cs typeface="2  Titr" panose="00000700000000000000" pitchFamily="2" charset="-78"/>
              </a:rPr>
              <a:t>شبه کد</a:t>
            </a:r>
            <a:endParaRPr lang="en-US" sz="2400" dirty="0">
              <a:cs typeface="2  Titr" panose="00000700000000000000" pitchFamily="2" charset="-78"/>
            </a:endParaRPr>
          </a:p>
        </p:txBody>
      </p:sp>
      <p:sp>
        <p:nvSpPr>
          <p:cNvPr id="3" name="Rectangle 1">
            <a:extLst>
              <a:ext uri="{FF2B5EF4-FFF2-40B4-BE49-F238E27FC236}">
                <a16:creationId xmlns:a16="http://schemas.microsoft.com/office/drawing/2014/main" id="{2FDDC92F-150D-E4A1-87A9-43DA53509FE7}"/>
              </a:ext>
            </a:extLst>
          </p:cNvPr>
          <p:cNvSpPr>
            <a:spLocks noChangeArrowheads="1"/>
          </p:cNvSpPr>
          <p:nvPr/>
        </p:nvSpPr>
        <p:spPr bwMode="auto">
          <a:xfrm>
            <a:off x="6228080" y="1217453"/>
            <a:ext cx="2976880" cy="1736646"/>
          </a:xfrm>
          <a:prstGeom prst="round2DiagRect">
            <a:avLst/>
          </a:prstGeom>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Consolas" panose="020B0609020204030204" pitchFamily="49" charset="0"/>
              </a:rPr>
              <a:t>Peak(A</a:t>
            </a:r>
            <a:r>
              <a:rPr kumimoji="0" lang="en-US" altLang="en-US" sz="1200" b="0" i="0" u="none" strike="noStrike" cap="none" normalizeH="0" baseline="0" dirty="0">
                <a:ln>
                  <a:noFill/>
                </a:ln>
                <a:solidFill>
                  <a:srgbClr val="CC7832"/>
                </a:solidFill>
                <a:effectLst/>
                <a:latin typeface="Consolas" panose="020B0609020204030204" pitchFamily="49" charset="0"/>
              </a:rPr>
              <a:t>, </a:t>
            </a:r>
            <a:r>
              <a:rPr kumimoji="0" lang="en-US" altLang="en-US" sz="1200" b="0" i="0" u="none" strike="noStrike" cap="none" normalizeH="0" baseline="0" dirty="0">
                <a:ln>
                  <a:noFill/>
                </a:ln>
                <a:solidFill>
                  <a:srgbClr val="A9B7C6"/>
                </a:solidFill>
                <a:effectLst/>
                <a:latin typeface="Consolas" panose="020B0609020204030204" pitchFamily="49" charset="0"/>
              </a:rPr>
              <a:t>l</a:t>
            </a:r>
            <a:r>
              <a:rPr kumimoji="0" lang="en-US" altLang="en-US" sz="1200" b="0" i="0" u="none" strike="noStrike" cap="none" normalizeH="0" baseline="0" dirty="0">
                <a:ln>
                  <a:noFill/>
                </a:ln>
                <a:solidFill>
                  <a:srgbClr val="CC7832"/>
                </a:solidFill>
                <a:effectLst/>
                <a:latin typeface="Consolas" panose="020B0609020204030204" pitchFamily="49" charset="0"/>
              </a:rPr>
              <a:t>, </a:t>
            </a:r>
            <a:r>
              <a:rPr kumimoji="0" lang="en-US" altLang="en-US" sz="1200" b="0" i="0" u="none" strike="noStrike" cap="none" normalizeH="0" baseline="0" dirty="0">
                <a:ln>
                  <a:noFill/>
                </a:ln>
                <a:solidFill>
                  <a:srgbClr val="A9B7C6"/>
                </a:solidFill>
                <a:effectLst/>
                <a:latin typeface="Consolas" panose="020B0609020204030204" pitchFamily="49" charset="0"/>
              </a:rPr>
              <a:t>r):</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r - l = </a:t>
            </a:r>
            <a:r>
              <a:rPr kumimoji="0" lang="en-US" altLang="en-US" sz="1200" b="0" i="0" u="none" strike="noStrike" cap="none" normalizeH="0" baseline="0" dirty="0">
                <a:ln>
                  <a:noFill/>
                </a:ln>
                <a:solidFill>
                  <a:srgbClr val="6897BB"/>
                </a:solidFill>
                <a:effectLst/>
                <a:latin typeface="Consolas" panose="020B0609020204030204" pitchFamily="49" charset="0"/>
              </a:rPr>
              <a:t>0</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l</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mid := (l + r)/</a:t>
            </a:r>
            <a:r>
              <a:rPr kumimoji="0" lang="en-US" altLang="en-US" sz="1200" b="0" i="0" u="none" strike="noStrike" cap="none" normalizeH="0" baseline="0" dirty="0">
                <a:ln>
                  <a:noFill/>
                </a:ln>
                <a:solidFill>
                  <a:srgbClr val="6897BB"/>
                </a:solidFill>
                <a:effectLst/>
                <a:latin typeface="Consolas" panose="020B0609020204030204" pitchFamily="49" charset="0"/>
              </a:rPr>
              <a:t>2</a:t>
            </a:r>
            <a:br>
              <a:rPr kumimoji="0" lang="en-US" altLang="en-US" sz="1200" b="0" i="0" u="none" strike="noStrike" cap="none" normalizeH="0" baseline="0" dirty="0">
                <a:ln>
                  <a:noFill/>
                </a:ln>
                <a:solidFill>
                  <a:srgbClr val="6897BB"/>
                </a:solidFill>
                <a:effectLst/>
                <a:latin typeface="Consolas" panose="020B0609020204030204" pitchFamily="49" charset="0"/>
              </a:rPr>
            </a:br>
            <a:r>
              <a:rPr kumimoji="0" lang="en-US" altLang="en-US" sz="1200" b="0" i="0" u="none" strike="noStrike" cap="none" normalizeH="0" baseline="0" dirty="0">
                <a:ln>
                  <a:noFill/>
                </a:ln>
                <a:solidFill>
                  <a:srgbClr val="6897BB"/>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A[mid] &lt; A[mid - </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Peak(A</a:t>
            </a:r>
            <a:r>
              <a:rPr kumimoji="0" lang="en-US" altLang="en-US" sz="1200" b="0" i="0" u="none" strike="noStrike" cap="none" normalizeH="0" baseline="0" dirty="0">
                <a:ln>
                  <a:noFill/>
                </a:ln>
                <a:solidFill>
                  <a:srgbClr val="CC7832"/>
                </a:solidFill>
                <a:effectLst/>
                <a:latin typeface="Consolas" panose="020B0609020204030204" pitchFamily="49" charset="0"/>
              </a:rPr>
              <a:t>, </a:t>
            </a:r>
            <a:r>
              <a:rPr kumimoji="0" lang="en-US" altLang="en-US" sz="1200" b="0" i="0" u="none" strike="noStrike" cap="none" normalizeH="0" baseline="0" dirty="0">
                <a:ln>
                  <a:noFill/>
                </a:ln>
                <a:solidFill>
                  <a:srgbClr val="A9B7C6"/>
                </a:solidFill>
                <a:effectLst/>
                <a:latin typeface="Consolas" panose="020B0609020204030204" pitchFamily="49" charset="0"/>
              </a:rPr>
              <a:t>l</a:t>
            </a:r>
            <a:r>
              <a:rPr kumimoji="0" lang="en-US" altLang="en-US" sz="1200" b="0" i="0" u="none" strike="noStrike" cap="none" normalizeH="0" baseline="0" dirty="0">
                <a:ln>
                  <a:noFill/>
                </a:ln>
                <a:solidFill>
                  <a:srgbClr val="CC7832"/>
                </a:solidFill>
                <a:effectLst/>
                <a:latin typeface="Consolas" panose="020B0609020204030204" pitchFamily="49" charset="0"/>
              </a:rPr>
              <a:t>, </a:t>
            </a:r>
            <a:r>
              <a:rPr kumimoji="0" lang="en-US" altLang="en-US" sz="1200" b="0" i="0" u="none" strike="noStrike" cap="none" normalizeH="0" baseline="0" dirty="0">
                <a:ln>
                  <a:noFill/>
                </a:ln>
                <a:solidFill>
                  <a:srgbClr val="A9B7C6"/>
                </a:solidFill>
                <a:effectLst/>
                <a:latin typeface="Consolas" panose="020B0609020204030204" pitchFamily="49" charset="0"/>
              </a:rPr>
              <a:t>mid)</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else</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Peak(A</a:t>
            </a:r>
            <a:r>
              <a:rPr kumimoji="0" lang="en-US" altLang="en-US" sz="1200" b="0" i="0" u="none" strike="noStrike" cap="none" normalizeH="0" baseline="0" dirty="0">
                <a:ln>
                  <a:noFill/>
                </a:ln>
                <a:solidFill>
                  <a:srgbClr val="CC7832"/>
                </a:solidFill>
                <a:effectLst/>
                <a:latin typeface="Consolas" panose="020B0609020204030204" pitchFamily="49" charset="0"/>
              </a:rPr>
              <a:t>, </a:t>
            </a:r>
            <a:r>
              <a:rPr kumimoji="0" lang="en-US" altLang="en-US" sz="1200" b="0" i="0" u="none" strike="noStrike" cap="none" normalizeH="0" baseline="0" dirty="0">
                <a:ln>
                  <a:noFill/>
                </a:ln>
                <a:solidFill>
                  <a:srgbClr val="A9B7C6"/>
                </a:solidFill>
                <a:effectLst/>
                <a:latin typeface="Consolas" panose="020B0609020204030204" pitchFamily="49" charset="0"/>
              </a:rPr>
              <a:t>mid</a:t>
            </a:r>
            <a:r>
              <a:rPr kumimoji="0" lang="en-US" altLang="en-US" sz="1200" b="0" i="0" u="none" strike="noStrike" cap="none" normalizeH="0" baseline="0" dirty="0">
                <a:ln>
                  <a:noFill/>
                </a:ln>
                <a:solidFill>
                  <a:srgbClr val="CC7832"/>
                </a:solidFill>
                <a:effectLst/>
                <a:latin typeface="Consolas" panose="020B0609020204030204" pitchFamily="49" charset="0"/>
              </a:rPr>
              <a:t>, </a:t>
            </a:r>
            <a:r>
              <a:rPr kumimoji="0" lang="en-US" altLang="en-US" sz="1200" b="0" i="0" u="none" strike="noStrike" cap="none" normalizeH="0" baseline="0" dirty="0">
                <a:ln>
                  <a:noFill/>
                </a:ln>
                <a:solidFill>
                  <a:srgbClr val="A9B7C6"/>
                </a:solidFill>
                <a:effectLst/>
                <a:latin typeface="Consolas" panose="020B0609020204030204" pitchFamily="49" charset="0"/>
              </a:rPr>
              <a:t>r)</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sp>
        <p:nvSpPr>
          <p:cNvPr id="4" name="TextBox 3">
            <a:extLst>
              <a:ext uri="{FF2B5EF4-FFF2-40B4-BE49-F238E27FC236}">
                <a16:creationId xmlns:a16="http://schemas.microsoft.com/office/drawing/2014/main" id="{B0A77620-2508-0223-C891-36ACBE8A49AA}"/>
              </a:ext>
            </a:extLst>
          </p:cNvPr>
          <p:cNvSpPr txBox="1"/>
          <p:nvPr/>
        </p:nvSpPr>
        <p:spPr>
          <a:xfrm>
            <a:off x="10076885" y="2968563"/>
            <a:ext cx="1736966" cy="461665"/>
          </a:xfrm>
          <a:prstGeom prst="rect">
            <a:avLst/>
          </a:prstGeom>
          <a:noFill/>
        </p:spPr>
        <p:txBody>
          <a:bodyPr wrap="square" rtlCol="0">
            <a:spAutoFit/>
          </a:bodyPr>
          <a:lstStyle/>
          <a:p>
            <a:pPr algn="ctr"/>
            <a:r>
              <a:rPr lang="fa-IR" sz="2400" dirty="0">
                <a:cs typeface="2  Titr" panose="00000700000000000000" pitchFamily="2" charset="-78"/>
              </a:rPr>
              <a:t>تحلیل زمانی</a:t>
            </a:r>
            <a:endParaRPr lang="en-US" sz="2400" dirty="0">
              <a:cs typeface="2  Titr" panose="00000700000000000000" pitchFamily="2" charset="-78"/>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3D9118D-2696-00EC-0B53-2B3229362B8E}"/>
                  </a:ext>
                </a:extLst>
              </p:cNvPr>
              <p:cNvSpPr txBox="1"/>
              <p:nvPr/>
            </p:nvSpPr>
            <p:spPr>
              <a:xfrm>
                <a:off x="5592064" y="3691226"/>
                <a:ext cx="6101080" cy="1646028"/>
              </a:xfrm>
              <a:prstGeom prst="rect">
                <a:avLst/>
              </a:prstGeom>
              <a:noFill/>
            </p:spPr>
            <p:txBody>
              <a:bodyPr wrap="square">
                <a:spAutoFit/>
              </a:bodyPr>
              <a:lstStyle/>
              <a:p>
                <a:pPr algn="r" rtl="1">
                  <a:lnSpc>
                    <a:spcPct val="150000"/>
                  </a:lnSpc>
                </a:pPr>
                <a:r>
                  <a:rPr lang="fa-IR" sz="2000" b="0" i="0" dirty="0">
                    <a:solidFill>
                      <a:srgbClr val="323232"/>
                    </a:solidFill>
                    <a:effectLst/>
                    <a:latin typeface="IRANYekan"/>
                    <a:cs typeface="Nazanin" panose="00000400000000000000" pitchFamily="2" charset="-78"/>
                  </a:rPr>
                  <a:t>فرض کنید</a:t>
                </a:r>
                <a14:m>
                  <m:oMath xmlns:m="http://schemas.openxmlformats.org/officeDocument/2006/math">
                    <m:r>
                      <a:rPr lang="en-US" sz="2000" b="0" i="1" dirty="0" smtClean="0">
                        <a:solidFill>
                          <a:srgbClr val="323232"/>
                        </a:solidFill>
                        <a:effectLst/>
                        <a:latin typeface="Cambria Math" panose="02040503050406030204" pitchFamily="18" charset="0"/>
                        <a:cs typeface="Nazanin" panose="00000400000000000000" pitchFamily="2" charset="-78"/>
                      </a:rPr>
                      <m:t>𝑇</m:t>
                    </m:r>
                    <m:r>
                      <a:rPr lang="en-US" sz="2000" b="0" i="1" dirty="0">
                        <a:solidFill>
                          <a:srgbClr val="323232"/>
                        </a:solidFill>
                        <a:effectLst/>
                        <a:latin typeface="Cambria Math" panose="02040503050406030204" pitchFamily="18" charset="0"/>
                        <a:cs typeface="Nazanin" panose="00000400000000000000" pitchFamily="2" charset="-78"/>
                      </a:rPr>
                      <m:t>(</m:t>
                    </m:r>
                    <m:r>
                      <a:rPr lang="en-US" sz="2000" b="0" i="1" dirty="0">
                        <a:solidFill>
                          <a:srgbClr val="323232"/>
                        </a:solidFill>
                        <a:effectLst/>
                        <a:latin typeface="Cambria Math" panose="02040503050406030204" pitchFamily="18" charset="0"/>
                        <a:cs typeface="Nazanin" panose="00000400000000000000" pitchFamily="2" charset="-78"/>
                      </a:rPr>
                      <m:t>𝑛</m:t>
                    </m:r>
                    <m:r>
                      <a:rPr lang="en-US" sz="2000" b="0" i="1" dirty="0">
                        <a:solidFill>
                          <a:srgbClr val="323232"/>
                        </a:solidFill>
                        <a:effectLst/>
                        <a:latin typeface="Cambria Math" panose="02040503050406030204" pitchFamily="18" charset="0"/>
                        <a:cs typeface="Nazanin" panose="00000400000000000000" pitchFamily="2" charset="-78"/>
                      </a:rPr>
                      <m:t>)</m:t>
                    </m:r>
                  </m:oMath>
                </a14:m>
                <a:r>
                  <a:rPr lang="en-US" sz="2000" b="0" i="0" dirty="0">
                    <a:solidFill>
                      <a:srgbClr val="323232"/>
                    </a:solidFill>
                    <a:effectLst/>
                    <a:latin typeface="IRANYekan"/>
                    <a:cs typeface="Nazanin" panose="00000400000000000000" pitchFamily="2" charset="-78"/>
                  </a:rPr>
                  <a:t> </a:t>
                </a:r>
                <a:r>
                  <a:rPr lang="fa-IR" sz="2000" b="0" i="0" dirty="0">
                    <a:solidFill>
                      <a:srgbClr val="323232"/>
                    </a:solidFill>
                    <a:effectLst/>
                    <a:latin typeface="IRANYekan"/>
                    <a:cs typeface="Nazanin" panose="00000400000000000000" pitchFamily="2" charset="-78"/>
                  </a:rPr>
                  <a:t> زمانی باشد که الگوریتم بتواند یک قلّه در آرایه به طول</a:t>
                </a:r>
                <a14:m>
                  <m:oMath xmlns:m="http://schemas.openxmlformats.org/officeDocument/2006/math">
                    <m:r>
                      <a:rPr lang="en-US" sz="2000" b="0" i="1" dirty="0" smtClean="0">
                        <a:solidFill>
                          <a:srgbClr val="323232"/>
                        </a:solidFill>
                        <a:effectLst/>
                        <a:latin typeface="Cambria Math" panose="02040503050406030204" pitchFamily="18" charset="0"/>
                        <a:cs typeface="Nazanin" panose="00000400000000000000" pitchFamily="2" charset="-78"/>
                      </a:rPr>
                      <m:t>𝑛</m:t>
                    </m:r>
                  </m:oMath>
                </a14:m>
                <a:r>
                  <a:rPr lang="en-US" sz="2000" b="0" i="0" dirty="0">
                    <a:solidFill>
                      <a:srgbClr val="323232"/>
                    </a:solidFill>
                    <a:effectLst/>
                    <a:latin typeface="IRANYekan"/>
                    <a:cs typeface="Nazanin" panose="00000400000000000000" pitchFamily="2" charset="-78"/>
                  </a:rPr>
                  <a:t> </a:t>
                </a:r>
                <a:r>
                  <a:rPr lang="fa-IR" sz="2000" b="0" i="0" dirty="0">
                    <a:solidFill>
                      <a:srgbClr val="323232"/>
                    </a:solidFill>
                    <a:effectLst/>
                    <a:latin typeface="IRANYekan"/>
                    <a:cs typeface="Nazanin" panose="00000400000000000000" pitchFamily="2" charset="-78"/>
                  </a:rPr>
                  <a:t> پیدا کند، در این الگوریتم ما تعداد مقایسه</a:t>
                </a:r>
                <a14:m>
                  <m:oMath xmlns:m="http://schemas.openxmlformats.org/officeDocument/2006/math">
                    <m:r>
                      <a:rPr lang="en-US" sz="2000" b="0" i="1" dirty="0" smtClean="0">
                        <a:solidFill>
                          <a:srgbClr val="323232"/>
                        </a:solidFill>
                        <a:effectLst/>
                        <a:latin typeface="Cambria Math" panose="02040503050406030204" pitchFamily="18" charset="0"/>
                        <a:cs typeface="Nazanin" panose="00000400000000000000" pitchFamily="2" charset="-78"/>
                      </a:rPr>
                      <m:t>𝑂</m:t>
                    </m:r>
                    <m:r>
                      <a:rPr lang="en-US" sz="2000" b="0" i="1" dirty="0">
                        <a:solidFill>
                          <a:srgbClr val="323232"/>
                        </a:solidFill>
                        <a:effectLst/>
                        <a:latin typeface="Cambria Math" panose="02040503050406030204" pitchFamily="18" charset="0"/>
                        <a:cs typeface="Nazanin" panose="00000400000000000000" pitchFamily="2" charset="-78"/>
                      </a:rPr>
                      <m:t>(</m:t>
                    </m:r>
                    <m:r>
                      <a:rPr lang="en-US" sz="2000" b="0" i="1" dirty="0">
                        <a:solidFill>
                          <a:srgbClr val="323232"/>
                        </a:solidFill>
                        <a:effectLst/>
                        <a:latin typeface="Cambria Math" panose="02040503050406030204" pitchFamily="18" charset="0"/>
                        <a:cs typeface="Nazanin" panose="00000400000000000000" pitchFamily="2" charset="-78"/>
                      </a:rPr>
                      <m:t>1</m:t>
                    </m:r>
                    <m:r>
                      <a:rPr lang="en-US" sz="2000" b="0" i="1" dirty="0" smtClean="0">
                        <a:solidFill>
                          <a:srgbClr val="323232"/>
                        </a:solidFill>
                        <a:effectLst/>
                        <a:latin typeface="Cambria Math" panose="02040503050406030204" pitchFamily="18" charset="0"/>
                        <a:cs typeface="Nazanin" panose="00000400000000000000" pitchFamily="2" charset="-78"/>
                      </a:rPr>
                      <m:t>)</m:t>
                    </m:r>
                    <m:r>
                      <a:rPr lang="fa-IR" sz="2000" b="0" i="1" dirty="0" smtClean="0">
                        <a:solidFill>
                          <a:srgbClr val="323232"/>
                        </a:solidFill>
                        <a:effectLst/>
                        <a:latin typeface="Cambria Math" panose="02040503050406030204" pitchFamily="18" charset="0"/>
                        <a:cs typeface="Nazanin" panose="00000400000000000000" pitchFamily="2" charset="-78"/>
                      </a:rPr>
                      <m:t> </m:t>
                    </m:r>
                  </m:oMath>
                </a14:m>
                <a:r>
                  <a:rPr lang="fa-IR" sz="2000" b="0" i="0" dirty="0">
                    <a:solidFill>
                      <a:srgbClr val="323232"/>
                    </a:solidFill>
                    <a:effectLst/>
                    <a:latin typeface="IRANYekan"/>
                    <a:cs typeface="Nazanin" panose="00000400000000000000" pitchFamily="2" charset="-78"/>
                  </a:rPr>
                  <a:t> انجام می‌دهیم و بعد مسئله را در بخشی با سایز حداکثر </a:t>
                </a:r>
                <a14:m>
                  <m:oMath xmlns:m="http://schemas.openxmlformats.org/officeDocument/2006/math">
                    <m:d>
                      <m:dPr>
                        <m:begChr m:val="⌈"/>
                        <m:endChr m:val="⌉"/>
                        <m:ctrlPr>
                          <a:rPr lang="fa-IR" sz="2000" b="0" i="1" smtClean="0">
                            <a:solidFill>
                              <a:srgbClr val="323232"/>
                            </a:solidFill>
                            <a:effectLst/>
                            <a:latin typeface="Cambria Math" panose="02040503050406030204" pitchFamily="18" charset="0"/>
                            <a:cs typeface="Nazanin" panose="00000400000000000000" pitchFamily="2" charset="-78"/>
                          </a:rPr>
                        </m:ctrlPr>
                      </m:dPr>
                      <m:e>
                        <m:f>
                          <m:fPr>
                            <m:ctrlPr>
                              <a:rPr lang="fa-IR" sz="2000" b="0" i="1" smtClean="0">
                                <a:solidFill>
                                  <a:srgbClr val="323232"/>
                                </a:solidFill>
                                <a:effectLst/>
                                <a:latin typeface="Cambria Math" panose="02040503050406030204" pitchFamily="18" charset="0"/>
                                <a:cs typeface="Nazanin" panose="00000400000000000000" pitchFamily="2" charset="-78"/>
                              </a:rPr>
                            </m:ctrlPr>
                          </m:fPr>
                          <m:num>
                            <m:r>
                              <a:rPr lang="en-US" sz="2000" b="0" i="1" smtClean="0">
                                <a:solidFill>
                                  <a:srgbClr val="323232"/>
                                </a:solidFill>
                                <a:effectLst/>
                                <a:latin typeface="Cambria Math" panose="02040503050406030204" pitchFamily="18" charset="0"/>
                                <a:cs typeface="Nazanin" panose="00000400000000000000" pitchFamily="2" charset="-78"/>
                              </a:rPr>
                              <m:t>𝑛</m:t>
                            </m:r>
                          </m:num>
                          <m:den>
                            <m:r>
                              <a:rPr lang="en-US" sz="2000" b="0" i="1" smtClean="0">
                                <a:solidFill>
                                  <a:srgbClr val="323232"/>
                                </a:solidFill>
                                <a:effectLst/>
                                <a:latin typeface="Cambria Math" panose="02040503050406030204" pitchFamily="18" charset="0"/>
                                <a:cs typeface="Nazanin" panose="00000400000000000000" pitchFamily="2" charset="-78"/>
                              </a:rPr>
                              <m:t>2</m:t>
                            </m:r>
                          </m:den>
                        </m:f>
                      </m:e>
                    </m:d>
                  </m:oMath>
                </a14:m>
                <a:r>
                  <a:rPr lang="fa-IR" sz="2000" dirty="0">
                    <a:cs typeface="Nazanin" panose="00000400000000000000" pitchFamily="2" charset="-78"/>
                  </a:rPr>
                  <a:t> ادامه می‌دهیم، لذا می‌توان نوشت:</a:t>
                </a:r>
                <a:endParaRPr lang="en-US" sz="2000" dirty="0">
                  <a:cs typeface="Nazanin" panose="00000400000000000000" pitchFamily="2" charset="-78"/>
                </a:endParaRPr>
              </a:p>
            </p:txBody>
          </p:sp>
        </mc:Choice>
        <mc:Fallback xmlns="">
          <p:sp>
            <p:nvSpPr>
              <p:cNvPr id="9" name="TextBox 8">
                <a:extLst>
                  <a:ext uri="{FF2B5EF4-FFF2-40B4-BE49-F238E27FC236}">
                    <a16:creationId xmlns:a16="http://schemas.microsoft.com/office/drawing/2014/main" id="{83D9118D-2696-00EC-0B53-2B3229362B8E}"/>
                  </a:ext>
                </a:extLst>
              </p:cNvPr>
              <p:cNvSpPr txBox="1">
                <a:spLocks noRot="1" noChangeAspect="1" noMove="1" noResize="1" noEditPoints="1" noAdjustHandles="1" noChangeArrowheads="1" noChangeShapeType="1" noTextEdit="1"/>
              </p:cNvSpPr>
              <p:nvPr/>
            </p:nvSpPr>
            <p:spPr>
              <a:xfrm>
                <a:off x="5592064" y="3691226"/>
                <a:ext cx="6101080" cy="1646028"/>
              </a:xfrm>
              <a:prstGeom prst="rect">
                <a:avLst/>
              </a:prstGeom>
              <a:blipFill>
                <a:blip r:embed="rId2"/>
                <a:stretch>
                  <a:fillRect l="-599" r="-1099"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DC8339-0555-A67D-E7E0-A69578106F05}"/>
                  </a:ext>
                </a:extLst>
              </p:cNvPr>
              <p:cNvSpPr txBox="1"/>
              <p:nvPr/>
            </p:nvSpPr>
            <p:spPr>
              <a:xfrm>
                <a:off x="4665980" y="5486242"/>
                <a:ext cx="6101080" cy="6174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000" b="0" i="1" dirty="0" smtClean="0">
                          <a:solidFill>
                            <a:srgbClr val="323232"/>
                          </a:solidFill>
                          <a:effectLst/>
                          <a:latin typeface="Cambria Math" panose="02040503050406030204" pitchFamily="18" charset="0"/>
                        </a:rPr>
                        <m:t>𝑇</m:t>
                      </m:r>
                      <m:r>
                        <a:rPr lang="pt-BR" sz="2000" b="0" i="1" dirty="0" smtClean="0">
                          <a:solidFill>
                            <a:srgbClr val="323232"/>
                          </a:solidFill>
                          <a:effectLst/>
                          <a:latin typeface="Cambria Math" panose="02040503050406030204" pitchFamily="18" charset="0"/>
                        </a:rPr>
                        <m:t>(</m:t>
                      </m:r>
                      <m:r>
                        <a:rPr lang="pt-BR" sz="2000" b="0" i="1" dirty="0" smtClean="0">
                          <a:solidFill>
                            <a:srgbClr val="323232"/>
                          </a:solidFill>
                          <a:effectLst/>
                          <a:latin typeface="Cambria Math" panose="02040503050406030204" pitchFamily="18" charset="0"/>
                        </a:rPr>
                        <m:t>𝑛</m:t>
                      </m:r>
                      <m:r>
                        <a:rPr lang="pt-BR" sz="2000" b="0" i="1" dirty="0" smtClean="0">
                          <a:solidFill>
                            <a:srgbClr val="323232"/>
                          </a:solidFill>
                          <a:effectLst/>
                          <a:latin typeface="Cambria Math" panose="02040503050406030204" pitchFamily="18" charset="0"/>
                        </a:rPr>
                        <m:t>)=</m:t>
                      </m:r>
                      <m:r>
                        <a:rPr lang="pt-BR" sz="2000" b="0" i="1" dirty="0" smtClean="0">
                          <a:solidFill>
                            <a:srgbClr val="323232"/>
                          </a:solidFill>
                          <a:effectLst/>
                          <a:latin typeface="Cambria Math" panose="02040503050406030204" pitchFamily="18" charset="0"/>
                        </a:rPr>
                        <m:t>𝑇</m:t>
                      </m:r>
                      <m:r>
                        <a:rPr lang="pt-BR" sz="2000" b="0" i="1" dirty="0" smtClean="0">
                          <a:solidFill>
                            <a:srgbClr val="323232"/>
                          </a:solidFill>
                          <a:effectLst/>
                          <a:latin typeface="Cambria Math" panose="02040503050406030204" pitchFamily="18" charset="0"/>
                        </a:rPr>
                        <m:t>(⌈</m:t>
                      </m:r>
                      <m:f>
                        <m:fPr>
                          <m:ctrlPr>
                            <a:rPr lang="pt-BR" sz="2000" b="0" i="1" dirty="0" smtClean="0">
                              <a:solidFill>
                                <a:srgbClr val="323232"/>
                              </a:solidFill>
                              <a:effectLst/>
                              <a:latin typeface="Cambria Math" panose="02040503050406030204" pitchFamily="18" charset="0"/>
                            </a:rPr>
                          </m:ctrlPr>
                        </m:fPr>
                        <m:num>
                          <m:r>
                            <a:rPr lang="en-US" sz="2000" b="0" i="1" dirty="0" smtClean="0">
                              <a:solidFill>
                                <a:srgbClr val="323232"/>
                              </a:solidFill>
                              <a:effectLst/>
                              <a:latin typeface="Cambria Math" panose="02040503050406030204" pitchFamily="18" charset="0"/>
                            </a:rPr>
                            <m:t>𝑛</m:t>
                          </m:r>
                        </m:num>
                        <m:den>
                          <m:r>
                            <a:rPr lang="en-US" sz="2000" b="0" i="1" dirty="0" smtClean="0">
                              <a:solidFill>
                                <a:srgbClr val="323232"/>
                              </a:solidFill>
                              <a:effectLst/>
                              <a:latin typeface="Cambria Math" panose="02040503050406030204" pitchFamily="18" charset="0"/>
                            </a:rPr>
                            <m:t>2</m:t>
                          </m:r>
                        </m:den>
                      </m:f>
                      <m:r>
                        <a:rPr lang="pt-BR" sz="2000" b="0" i="1" dirty="0" smtClean="0">
                          <a:solidFill>
                            <a:srgbClr val="323232"/>
                          </a:solidFill>
                          <a:effectLst/>
                          <a:latin typeface="Cambria Math" panose="02040503050406030204" pitchFamily="18" charset="0"/>
                        </a:rPr>
                        <m:t>​⌉)+</m:t>
                      </m:r>
                      <m:r>
                        <a:rPr lang="pt-BR" sz="2000" b="0" i="1" dirty="0" smtClean="0">
                          <a:solidFill>
                            <a:srgbClr val="323232"/>
                          </a:solidFill>
                          <a:effectLst/>
                          <a:latin typeface="Cambria Math" panose="02040503050406030204" pitchFamily="18" charset="0"/>
                        </a:rPr>
                        <m:t>𝑂</m:t>
                      </m:r>
                      <m:r>
                        <a:rPr lang="pt-BR" sz="2000" b="0" i="1" dirty="0" smtClean="0">
                          <a:solidFill>
                            <a:srgbClr val="323232"/>
                          </a:solidFill>
                          <a:effectLst/>
                          <a:latin typeface="Cambria Math" panose="02040503050406030204" pitchFamily="18" charset="0"/>
                        </a:rPr>
                        <m:t>(</m:t>
                      </m:r>
                      <m:r>
                        <a:rPr lang="pt-BR" sz="2000" b="0" i="1" dirty="0" smtClean="0">
                          <a:solidFill>
                            <a:srgbClr val="323232"/>
                          </a:solidFill>
                          <a:effectLst/>
                          <a:latin typeface="Cambria Math" panose="02040503050406030204" pitchFamily="18" charset="0"/>
                        </a:rPr>
                        <m:t>1</m:t>
                      </m:r>
                      <m:r>
                        <a:rPr lang="pt-BR" sz="2000" b="0" i="1" dirty="0" smtClean="0">
                          <a:solidFill>
                            <a:srgbClr val="323232"/>
                          </a:solidFill>
                          <a:effectLst/>
                          <a:latin typeface="Cambria Math" panose="02040503050406030204" pitchFamily="18" charset="0"/>
                        </a:rPr>
                        <m:t>)</m:t>
                      </m:r>
                    </m:oMath>
                  </m:oMathPara>
                </a14:m>
                <a:endParaRPr lang="en-US" sz="2000" dirty="0"/>
              </a:p>
            </p:txBody>
          </p:sp>
        </mc:Choice>
        <mc:Fallback xmlns="">
          <p:sp>
            <p:nvSpPr>
              <p:cNvPr id="11" name="TextBox 10">
                <a:extLst>
                  <a:ext uri="{FF2B5EF4-FFF2-40B4-BE49-F238E27FC236}">
                    <a16:creationId xmlns:a16="http://schemas.microsoft.com/office/drawing/2014/main" id="{38DC8339-0555-A67D-E7E0-A69578106F05}"/>
                  </a:ext>
                </a:extLst>
              </p:cNvPr>
              <p:cNvSpPr txBox="1">
                <a:spLocks noRot="1" noChangeAspect="1" noMove="1" noResize="1" noEditPoints="1" noAdjustHandles="1" noChangeArrowheads="1" noChangeShapeType="1" noTextEdit="1"/>
              </p:cNvSpPr>
              <p:nvPr/>
            </p:nvSpPr>
            <p:spPr>
              <a:xfrm>
                <a:off x="4665980" y="5486242"/>
                <a:ext cx="6101080" cy="6174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1A042AF-BEA9-7DF9-1061-299988EFD740}"/>
                  </a:ext>
                </a:extLst>
              </p:cNvPr>
              <p:cNvSpPr txBox="1"/>
              <p:nvPr/>
            </p:nvSpPr>
            <p:spPr>
              <a:xfrm>
                <a:off x="4665980" y="6252643"/>
                <a:ext cx="6101080" cy="369332"/>
              </a:xfrm>
              <a:prstGeom prst="rect">
                <a:avLst/>
              </a:prstGeom>
              <a:noFill/>
            </p:spPr>
            <p:txBody>
              <a:bodyPr wrap="square">
                <a:spAutoFit/>
              </a:bodyPr>
              <a:lstStyle/>
              <a:p>
                <a:pPr algn="ctr"/>
                <a14:m>
                  <m:oMath xmlns:m="http://schemas.openxmlformats.org/officeDocument/2006/math">
                    <m:r>
                      <a:rPr lang="en-US" b="0" i="1" dirty="0" smtClean="0">
                        <a:solidFill>
                          <a:srgbClr val="323232"/>
                        </a:solidFill>
                        <a:effectLst/>
                        <a:latin typeface="Cambria Math" panose="02040503050406030204" pitchFamily="18" charset="0"/>
                      </a:rPr>
                      <m:t>𝑇</m:t>
                    </m:r>
                    <m:r>
                      <a:rPr lang="en-US" b="0" i="1" dirty="0">
                        <a:solidFill>
                          <a:srgbClr val="323232"/>
                        </a:solidFill>
                        <a:effectLst/>
                        <a:latin typeface="Cambria Math" panose="02040503050406030204" pitchFamily="18" charset="0"/>
                      </a:rPr>
                      <m:t>(</m:t>
                    </m:r>
                    <m:r>
                      <a:rPr lang="en-US" b="0" i="1" dirty="0">
                        <a:solidFill>
                          <a:srgbClr val="323232"/>
                        </a:solidFill>
                        <a:effectLst/>
                        <a:latin typeface="Cambria Math" panose="02040503050406030204" pitchFamily="18" charset="0"/>
                      </a:rPr>
                      <m:t>𝑛</m:t>
                    </m:r>
                    <m:r>
                      <a:rPr lang="en-US" b="0" i="1" dirty="0">
                        <a:solidFill>
                          <a:srgbClr val="323232"/>
                        </a:solidFill>
                        <a:effectLst/>
                        <a:latin typeface="Cambria Math" panose="02040503050406030204" pitchFamily="18" charset="0"/>
                      </a:rPr>
                      <m:t>)∈</m:t>
                    </m:r>
                    <m:r>
                      <a:rPr lang="en-US" b="0" i="1" dirty="0">
                        <a:solidFill>
                          <a:srgbClr val="323232"/>
                        </a:solidFill>
                        <a:effectLst/>
                        <a:latin typeface="Cambria Math" panose="02040503050406030204" pitchFamily="18" charset="0"/>
                      </a:rPr>
                      <m:t>𝑂</m:t>
                    </m:r>
                    <m:r>
                      <a:rPr lang="en-US" b="0" i="1" dirty="0">
                        <a:solidFill>
                          <a:srgbClr val="323232"/>
                        </a:solidFill>
                        <a:effectLst/>
                        <a:latin typeface="Cambria Math" panose="02040503050406030204" pitchFamily="18" charset="0"/>
                      </a:rPr>
                      <m:t>(</m:t>
                    </m:r>
                    <m:r>
                      <m:rPr>
                        <m:sty m:val="p"/>
                      </m:rPr>
                      <a:rPr lang="en-US" b="0" i="1" dirty="0">
                        <a:solidFill>
                          <a:srgbClr val="323232"/>
                        </a:solidFill>
                        <a:effectLst/>
                        <a:latin typeface="Cambria Math" panose="02040503050406030204" pitchFamily="18" charset="0"/>
                      </a:rPr>
                      <m:t>log</m:t>
                    </m:r>
                    <m:r>
                      <a:rPr lang="en-US" b="0" i="1" dirty="0">
                        <a:solidFill>
                          <a:srgbClr val="323232"/>
                        </a:solidFill>
                        <a:effectLst/>
                        <a:latin typeface="Cambria Math" panose="02040503050406030204" pitchFamily="18" charset="0"/>
                      </a:rPr>
                      <m:t>⁡(</m:t>
                    </m:r>
                    <m:r>
                      <a:rPr lang="en-US" b="0" i="1" dirty="0">
                        <a:solidFill>
                          <a:srgbClr val="323232"/>
                        </a:solidFill>
                        <a:effectLst/>
                        <a:latin typeface="Cambria Math" panose="02040503050406030204" pitchFamily="18" charset="0"/>
                      </a:rPr>
                      <m:t>𝑛</m:t>
                    </m:r>
                    <m:r>
                      <a:rPr lang="en-US" b="0" i="1" dirty="0">
                        <a:solidFill>
                          <a:srgbClr val="323232"/>
                        </a:solidFill>
                        <a:effectLst/>
                        <a:latin typeface="Cambria Math" panose="02040503050406030204" pitchFamily="18" charset="0"/>
                      </a:rPr>
                      <m:t>))</m:t>
                    </m:r>
                  </m:oMath>
                </a14:m>
                <a:r>
                  <a:rPr lang="en-US" dirty="0">
                    <a:cs typeface="Nazanin" panose="00000400000000000000" pitchFamily="2" charset="-78"/>
                  </a:rPr>
                  <a:t> </a:t>
                </a:r>
                <a:r>
                  <a:rPr lang="fa-IR" dirty="0">
                    <a:solidFill>
                      <a:srgbClr val="323232"/>
                    </a:solidFill>
                    <a:latin typeface="IRANYekan"/>
                    <a:cs typeface="Nazanin" panose="00000400000000000000" pitchFamily="2" charset="-78"/>
                  </a:rPr>
                  <a:t>پس داریم </a:t>
                </a:r>
                <a:endParaRPr lang="en-US" dirty="0">
                  <a:cs typeface="Nazanin" panose="00000400000000000000" pitchFamily="2" charset="-78"/>
                </a:endParaRPr>
              </a:p>
            </p:txBody>
          </p:sp>
        </mc:Choice>
        <mc:Fallback xmlns="">
          <p:sp>
            <p:nvSpPr>
              <p:cNvPr id="14" name="TextBox 13">
                <a:extLst>
                  <a:ext uri="{FF2B5EF4-FFF2-40B4-BE49-F238E27FC236}">
                    <a16:creationId xmlns:a16="http://schemas.microsoft.com/office/drawing/2014/main" id="{B1A042AF-BEA9-7DF9-1061-299988EFD740}"/>
                  </a:ext>
                </a:extLst>
              </p:cNvPr>
              <p:cNvSpPr txBox="1">
                <a:spLocks noRot="1" noChangeAspect="1" noMove="1" noResize="1" noEditPoints="1" noAdjustHandles="1" noChangeArrowheads="1" noChangeShapeType="1" noTextEdit="1"/>
              </p:cNvSpPr>
              <p:nvPr/>
            </p:nvSpPr>
            <p:spPr>
              <a:xfrm>
                <a:off x="4665980" y="6252643"/>
                <a:ext cx="6101080" cy="369332"/>
              </a:xfrm>
              <a:prstGeom prst="rect">
                <a:avLst/>
              </a:prstGeom>
              <a:blipFill>
                <a:blip r:embed="rId4"/>
                <a:stretch>
                  <a:fillRect t="-18333" b="-31667"/>
                </a:stretch>
              </a:blipFill>
            </p:spPr>
            <p:txBody>
              <a:bodyPr/>
              <a:lstStyle/>
              <a:p>
                <a:r>
                  <a:rPr lang="en-US">
                    <a:noFill/>
                  </a:rPr>
                  <a:t> </a:t>
                </a:r>
              </a:p>
            </p:txBody>
          </p:sp>
        </mc:Fallback>
      </mc:AlternateContent>
    </p:spTree>
    <p:extLst>
      <p:ext uri="{BB962C8B-B14F-4D97-AF65-F5344CB8AC3E}">
        <p14:creationId xmlns:p14="http://schemas.microsoft.com/office/powerpoint/2010/main" val="22955142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1000"/>
                                        <p:tgtEl>
                                          <p:spTgt spid="14">
                                            <p:txEl>
                                              <p:pRg st="0" end="0"/>
                                            </p:txEl>
                                          </p:spTgt>
                                        </p:tgtEl>
                                      </p:cBhvr>
                                    </p:animEffect>
                                    <p:anim calcmode="lin" valueType="num">
                                      <p:cBhvr>
                                        <p:cTn id="15"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AB5D-B10E-A2FD-92C0-8C19592D173A}"/>
              </a:ext>
            </a:extLst>
          </p:cNvPr>
          <p:cNvSpPr>
            <a:spLocks noGrp="1"/>
          </p:cNvSpPr>
          <p:nvPr>
            <p:ph type="title"/>
          </p:nvPr>
        </p:nvSpPr>
        <p:spPr>
          <a:xfrm>
            <a:off x="3713581" y="1950098"/>
            <a:ext cx="4764833" cy="768096"/>
          </a:xfrm>
        </p:spPr>
        <p:txBody>
          <a:bodyPr/>
          <a:lstStyle/>
          <a:p>
            <a:r>
              <a:rPr lang="en-US" sz="3200" dirty="0">
                <a:latin typeface="Cambria" panose="02040503050406030204" pitchFamily="18" charset="0"/>
                <a:ea typeface="Cambria" panose="02040503050406030204" pitchFamily="18" charset="0"/>
              </a:rPr>
              <a:t>Let’s see some visualization </a:t>
            </a:r>
          </a:p>
        </p:txBody>
      </p:sp>
      <p:sp>
        <p:nvSpPr>
          <p:cNvPr id="3" name="Text Placeholder 2">
            <a:extLst>
              <a:ext uri="{FF2B5EF4-FFF2-40B4-BE49-F238E27FC236}">
                <a16:creationId xmlns:a16="http://schemas.microsoft.com/office/drawing/2014/main" id="{469354DF-68F0-B3E4-70A4-4782C37BEBDA}"/>
              </a:ext>
            </a:extLst>
          </p:cNvPr>
          <p:cNvSpPr>
            <a:spLocks noGrp="1"/>
          </p:cNvSpPr>
          <p:nvPr>
            <p:ph type="body" idx="1"/>
          </p:nvPr>
        </p:nvSpPr>
        <p:spPr>
          <a:xfrm>
            <a:off x="4495799" y="4134581"/>
            <a:ext cx="3200399" cy="512064"/>
          </a:xfrm>
        </p:spPr>
        <p:txBody>
          <a:bodyPr/>
          <a:lstStyle/>
          <a:p>
            <a:r>
              <a:rPr lang="en-US" sz="3200" b="1" dirty="0"/>
              <a:t>🔗</a:t>
            </a:r>
            <a:r>
              <a:rPr lang="en-US" sz="3200" b="1" dirty="0">
                <a:hlinkClick r:id="rId2"/>
              </a:rPr>
              <a:t>Merge Sort</a:t>
            </a:r>
            <a:endParaRPr lang="en-US" sz="3200" b="1" dirty="0"/>
          </a:p>
        </p:txBody>
      </p:sp>
    </p:spTree>
    <p:extLst>
      <p:ext uri="{BB962C8B-B14F-4D97-AF65-F5344CB8AC3E}">
        <p14:creationId xmlns:p14="http://schemas.microsoft.com/office/powerpoint/2010/main" val="83765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951DE0-7B42-9411-7778-0B9CB246CEE1}"/>
              </a:ext>
            </a:extLst>
          </p:cNvPr>
          <p:cNvSpPr>
            <a:spLocks noGrp="1"/>
          </p:cNvSpPr>
          <p:nvPr>
            <p:ph type="body" sz="quarter" idx="13"/>
          </p:nvPr>
        </p:nvSpPr>
        <p:spPr>
          <a:xfrm>
            <a:off x="7470775" y="2455805"/>
            <a:ext cx="3932238" cy="588963"/>
          </a:xfrm>
        </p:spPr>
        <p:txBody>
          <a:bodyPr/>
          <a:lstStyle/>
          <a:p>
            <a:pPr marL="285750" indent="-285750" algn="r" rtl="1">
              <a:lnSpc>
                <a:spcPct val="150000"/>
              </a:lnSpc>
              <a:buFont typeface="Arial" panose="020B0604020202020204" pitchFamily="34" charset="0"/>
              <a:buChar char="•"/>
            </a:pPr>
            <a:r>
              <a:rPr lang="fa-IR" sz="2400" dirty="0">
                <a:solidFill>
                  <a:schemeClr val="tx1"/>
                </a:solidFill>
                <a:cs typeface="B Roya" panose="00000400000000000000" pitchFamily="2" charset="-78"/>
              </a:rPr>
              <a:t>چند سوال از مباحث جلسه پیش</a:t>
            </a:r>
          </a:p>
          <a:p>
            <a:pPr marL="285750" indent="-285750" algn="r" rtl="1">
              <a:lnSpc>
                <a:spcPct val="150000"/>
              </a:lnSpc>
              <a:buFont typeface="Arial" panose="020B0604020202020204" pitchFamily="34" charset="0"/>
              <a:buChar char="•"/>
            </a:pPr>
            <a:r>
              <a:rPr lang="fa-IR" sz="2400" dirty="0">
                <a:solidFill>
                  <a:schemeClr val="tx1"/>
                </a:solidFill>
                <a:cs typeface="B Roya" panose="00000400000000000000" pitchFamily="2" charset="-78"/>
              </a:rPr>
              <a:t>تقسیم و حل </a:t>
            </a:r>
          </a:p>
          <a:p>
            <a:pPr marL="285750" indent="-285750" algn="r" rtl="1">
              <a:lnSpc>
                <a:spcPct val="150000"/>
              </a:lnSpc>
              <a:buFont typeface="Arial" panose="020B0604020202020204" pitchFamily="34" charset="0"/>
              <a:buChar char="•"/>
            </a:pPr>
            <a:r>
              <a:rPr lang="fa-IR" sz="2400" dirty="0">
                <a:solidFill>
                  <a:schemeClr val="tx1"/>
                </a:solidFill>
                <a:cs typeface="B Roya" panose="00000400000000000000" pitchFamily="2" charset="-78"/>
              </a:rPr>
              <a:t>مرتب سازی سریع</a:t>
            </a:r>
          </a:p>
          <a:p>
            <a:pPr marL="285750" indent="-285750" algn="r" rtl="1">
              <a:lnSpc>
                <a:spcPct val="150000"/>
              </a:lnSpc>
              <a:buFont typeface="Arial" panose="020B0604020202020204" pitchFamily="34" charset="0"/>
              <a:buChar char="•"/>
            </a:pPr>
            <a:r>
              <a:rPr lang="fa-IR" sz="2400" i="0" u="none" strike="noStrike" baseline="0" dirty="0">
                <a:solidFill>
                  <a:schemeClr val="tx1"/>
                </a:solidFill>
                <a:latin typeface="BNazanin"/>
                <a:cs typeface="B Roya" panose="00000400000000000000" pitchFamily="2" charset="-78"/>
              </a:rPr>
              <a:t>رفع اشکال سوالات کوییز</a:t>
            </a:r>
            <a:endParaRPr lang="en-US" sz="2400" dirty="0">
              <a:solidFill>
                <a:schemeClr val="tx1"/>
              </a:solidFill>
              <a:cs typeface="B Roya" panose="00000400000000000000" pitchFamily="2" charset="-78"/>
            </a:endParaRPr>
          </a:p>
          <a:p>
            <a:pPr>
              <a:lnSpc>
                <a:spcPct val="150000"/>
              </a:lnSpc>
            </a:pPr>
            <a:endParaRPr lang="en-US" dirty="0"/>
          </a:p>
        </p:txBody>
      </p:sp>
      <p:sp>
        <p:nvSpPr>
          <p:cNvPr id="6" name="Slide Number Placeholder 5">
            <a:extLst>
              <a:ext uri="{FF2B5EF4-FFF2-40B4-BE49-F238E27FC236}">
                <a16:creationId xmlns:a16="http://schemas.microsoft.com/office/drawing/2014/main" id="{AA910BA1-838C-D1A5-031E-2AEBE2ABC968}"/>
              </a:ext>
            </a:extLst>
          </p:cNvPr>
          <p:cNvSpPr>
            <a:spLocks noGrp="1"/>
          </p:cNvSpPr>
          <p:nvPr>
            <p:ph type="sldNum" sz="quarter" idx="12"/>
          </p:nvPr>
        </p:nvSpPr>
        <p:spPr/>
        <p:txBody>
          <a:bodyPr/>
          <a:lstStyle/>
          <a:p>
            <a:fld id="{48F63A3B-78C7-47BE-AE5E-E10140E04643}" type="slidenum">
              <a:rPr lang="en-US" smtClean="0"/>
              <a:t>2</a:t>
            </a:fld>
            <a:endParaRPr lang="en-US" dirty="0"/>
          </a:p>
        </p:txBody>
      </p:sp>
      <p:sp>
        <p:nvSpPr>
          <p:cNvPr id="7" name="Title 1">
            <a:extLst>
              <a:ext uri="{FF2B5EF4-FFF2-40B4-BE49-F238E27FC236}">
                <a16:creationId xmlns:a16="http://schemas.microsoft.com/office/drawing/2014/main" id="{A5832080-B6D0-5782-74E8-E2CFED74BFA6}"/>
              </a:ext>
            </a:extLst>
          </p:cNvPr>
          <p:cNvSpPr>
            <a:spLocks noGrp="1"/>
          </p:cNvSpPr>
          <p:nvPr>
            <p:ph type="title"/>
          </p:nvPr>
        </p:nvSpPr>
        <p:spPr>
          <a:xfrm>
            <a:off x="8694821" y="1144254"/>
            <a:ext cx="2708192" cy="604336"/>
          </a:xfrm>
        </p:spPr>
        <p:txBody>
          <a:bodyPr/>
          <a:lstStyle/>
          <a:p>
            <a:pPr algn="r"/>
            <a:r>
              <a:rPr lang="fa-IR" sz="3200" b="1" dirty="0">
                <a:cs typeface="Titr" panose="00000700000000000000" pitchFamily="2" charset="-78"/>
              </a:rPr>
              <a:t>مباحث جلسه دوم</a:t>
            </a:r>
            <a:endParaRPr lang="en-US" sz="3200" dirty="0"/>
          </a:p>
        </p:txBody>
      </p:sp>
    </p:spTree>
    <p:extLst>
      <p:ext uri="{BB962C8B-B14F-4D97-AF65-F5344CB8AC3E}">
        <p14:creationId xmlns:p14="http://schemas.microsoft.com/office/powerpoint/2010/main" val="23615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4980B-794F-A020-9D6B-B038D8BB8744}"/>
              </a:ext>
            </a:extLst>
          </p:cNvPr>
          <p:cNvSpPr>
            <a:spLocks noGrp="1"/>
          </p:cNvSpPr>
          <p:nvPr>
            <p:ph type="ctrTitle"/>
          </p:nvPr>
        </p:nvSpPr>
        <p:spPr>
          <a:xfrm>
            <a:off x="1769644" y="2964149"/>
            <a:ext cx="4169664" cy="667512"/>
          </a:xfrm>
        </p:spPr>
        <p:txBody>
          <a:bodyPr/>
          <a:lstStyle/>
          <a:p>
            <a:pPr algn="ctr" rtl="1"/>
            <a:r>
              <a:rPr lang="fa-IR" sz="3600" b="0" dirty="0">
                <a:latin typeface="Cambria" panose="02040503050406030204" pitchFamily="18" charset="0"/>
                <a:ea typeface="Cambria" panose="02040503050406030204" pitchFamily="18" charset="0"/>
                <a:cs typeface="Titr" panose="00000700000000000000" pitchFamily="2" charset="-78"/>
              </a:rPr>
              <a:t>مرتب سازی سریع</a:t>
            </a:r>
            <a:br>
              <a:rPr lang="en-US" sz="3600" b="0" dirty="0">
                <a:latin typeface="Cambria" panose="02040503050406030204" pitchFamily="18" charset="0"/>
                <a:ea typeface="Cambria" panose="02040503050406030204" pitchFamily="18" charset="0"/>
                <a:cs typeface="Titr" panose="00000700000000000000" pitchFamily="2" charset="-78"/>
              </a:rPr>
            </a:br>
            <a:r>
              <a:rPr lang="en-US" sz="3600" b="0" dirty="0">
                <a:latin typeface="Cambria" panose="02040503050406030204" pitchFamily="18" charset="0"/>
                <a:ea typeface="Cambria" panose="02040503050406030204" pitchFamily="18" charset="0"/>
                <a:cs typeface="Titr" panose="00000700000000000000" pitchFamily="2" charset="-78"/>
              </a:rPr>
              <a:t>Quick sort</a:t>
            </a:r>
          </a:p>
        </p:txBody>
      </p:sp>
    </p:spTree>
    <p:extLst>
      <p:ext uri="{BB962C8B-B14F-4D97-AF65-F5344CB8AC3E}">
        <p14:creationId xmlns:p14="http://schemas.microsoft.com/office/powerpoint/2010/main" val="1822169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FFD2-69BD-FAFA-575F-99990CCBA75C}"/>
              </a:ext>
            </a:extLst>
          </p:cNvPr>
          <p:cNvSpPr>
            <a:spLocks noGrp="1"/>
          </p:cNvSpPr>
          <p:nvPr>
            <p:ph type="title"/>
          </p:nvPr>
        </p:nvSpPr>
        <p:spPr>
          <a:xfrm>
            <a:off x="2668554" y="210312"/>
            <a:ext cx="6854890" cy="768096"/>
          </a:xfrm>
        </p:spPr>
        <p:txBody>
          <a:bodyPr>
            <a:noAutofit/>
          </a:bodyPr>
          <a:lstStyle/>
          <a:p>
            <a:r>
              <a:rPr lang="en-US" sz="3200" b="1" i="0" dirty="0" err="1">
                <a:solidFill>
                  <a:schemeClr val="tx1"/>
                </a:solidFill>
                <a:effectLst/>
                <a:latin typeface="Cambria" panose="02040503050406030204" pitchFamily="18" charset="0"/>
                <a:ea typeface="Cambria" panose="02040503050406030204" pitchFamily="18" charset="0"/>
              </a:rPr>
              <a:t>Lomuto</a:t>
            </a:r>
            <a:r>
              <a:rPr lang="en-US" sz="3200" b="1" i="0" dirty="0">
                <a:solidFill>
                  <a:schemeClr val="tx1"/>
                </a:solidFill>
                <a:effectLst/>
                <a:latin typeface="Cambria" panose="02040503050406030204" pitchFamily="18" charset="0"/>
                <a:ea typeface="Cambria" panose="02040503050406030204" pitchFamily="18" charset="0"/>
              </a:rPr>
              <a:t> Partition Visualization</a:t>
            </a:r>
            <a:br>
              <a:rPr lang="en-US" sz="3200" b="1" i="0" dirty="0">
                <a:solidFill>
                  <a:schemeClr val="tx1"/>
                </a:solidFill>
                <a:effectLst/>
                <a:latin typeface="Cambria" panose="02040503050406030204" pitchFamily="18" charset="0"/>
                <a:ea typeface="Cambria" panose="02040503050406030204" pitchFamily="18" charset="0"/>
              </a:rPr>
            </a:br>
            <a:endParaRPr lang="en-US" sz="3200" dirty="0">
              <a:solidFill>
                <a:schemeClr val="tx1"/>
              </a:solidFill>
              <a:latin typeface="Cambria" panose="02040503050406030204" pitchFamily="18" charset="0"/>
              <a:ea typeface="Cambria" panose="02040503050406030204" pitchFamily="18" charset="0"/>
            </a:endParaRPr>
          </a:p>
        </p:txBody>
      </p:sp>
      <p:sp>
        <p:nvSpPr>
          <p:cNvPr id="3" name="Slide Number Placeholder 2">
            <a:extLst>
              <a:ext uri="{FF2B5EF4-FFF2-40B4-BE49-F238E27FC236}">
                <a16:creationId xmlns:a16="http://schemas.microsoft.com/office/drawing/2014/main" id="{69BC3D10-FB0E-B362-6090-BD4141046BB0}"/>
              </a:ext>
            </a:extLst>
          </p:cNvPr>
          <p:cNvSpPr>
            <a:spLocks noGrp="1"/>
          </p:cNvSpPr>
          <p:nvPr>
            <p:ph type="sldNum" sz="quarter" idx="12"/>
          </p:nvPr>
        </p:nvSpPr>
        <p:spPr/>
        <p:txBody>
          <a:bodyPr/>
          <a:lstStyle/>
          <a:p>
            <a:fld id="{48F63A3B-78C7-47BE-AE5E-E10140E04643}" type="slidenum">
              <a:rPr lang="en-US" smtClean="0"/>
              <a:pPr/>
              <a:t>21</a:t>
            </a:fld>
            <a:endParaRPr lang="en-US" dirty="0"/>
          </a:p>
        </p:txBody>
      </p:sp>
      <p:pic>
        <p:nvPicPr>
          <p:cNvPr id="15" name="Picture 14">
            <a:extLst>
              <a:ext uri="{FF2B5EF4-FFF2-40B4-BE49-F238E27FC236}">
                <a16:creationId xmlns:a16="http://schemas.microsoft.com/office/drawing/2014/main" id="{E5798E56-D112-25B3-8E69-C82837C87147}"/>
              </a:ext>
            </a:extLst>
          </p:cNvPr>
          <p:cNvPicPr>
            <a:picLocks noChangeAspect="1"/>
          </p:cNvPicPr>
          <p:nvPr/>
        </p:nvPicPr>
        <p:blipFill>
          <a:blip r:embed="rId2"/>
          <a:stretch>
            <a:fillRect/>
          </a:stretch>
        </p:blipFill>
        <p:spPr>
          <a:xfrm>
            <a:off x="4144788" y="1589842"/>
            <a:ext cx="3660819" cy="2209115"/>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D5F8645-6CF5-7A1E-A186-104FA6DB547B}"/>
              </a:ext>
            </a:extLst>
          </p:cNvPr>
          <p:cNvPicPr>
            <a:picLocks noChangeAspect="1"/>
          </p:cNvPicPr>
          <p:nvPr/>
        </p:nvPicPr>
        <p:blipFill>
          <a:blip r:embed="rId3"/>
          <a:stretch>
            <a:fillRect/>
          </a:stretch>
        </p:blipFill>
        <p:spPr>
          <a:xfrm>
            <a:off x="4144788" y="4261103"/>
            <a:ext cx="3660819" cy="2596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14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FFD2-69BD-FAFA-575F-99990CCBA75C}"/>
              </a:ext>
            </a:extLst>
          </p:cNvPr>
          <p:cNvSpPr>
            <a:spLocks noGrp="1"/>
          </p:cNvSpPr>
          <p:nvPr>
            <p:ph type="title"/>
          </p:nvPr>
        </p:nvSpPr>
        <p:spPr>
          <a:xfrm>
            <a:off x="2668554" y="210312"/>
            <a:ext cx="6854890" cy="768096"/>
          </a:xfrm>
        </p:spPr>
        <p:txBody>
          <a:bodyPr>
            <a:noAutofit/>
          </a:bodyPr>
          <a:lstStyle/>
          <a:p>
            <a:r>
              <a:rPr lang="en-US" sz="3200" b="1" i="0" dirty="0" err="1">
                <a:solidFill>
                  <a:schemeClr val="tx1"/>
                </a:solidFill>
                <a:effectLst/>
                <a:latin typeface="Cambria" panose="02040503050406030204" pitchFamily="18" charset="0"/>
                <a:ea typeface="Cambria" panose="02040503050406030204" pitchFamily="18" charset="0"/>
              </a:rPr>
              <a:t>Lomuto</a:t>
            </a:r>
            <a:r>
              <a:rPr lang="en-US" sz="3200" b="1" i="0" dirty="0">
                <a:solidFill>
                  <a:schemeClr val="tx1"/>
                </a:solidFill>
                <a:effectLst/>
                <a:latin typeface="Cambria" panose="02040503050406030204" pitchFamily="18" charset="0"/>
                <a:ea typeface="Cambria" panose="02040503050406030204" pitchFamily="18" charset="0"/>
              </a:rPr>
              <a:t> Partition Visualization</a:t>
            </a:r>
            <a:br>
              <a:rPr lang="en-US" sz="3200" b="1" i="0" dirty="0">
                <a:solidFill>
                  <a:schemeClr val="tx1"/>
                </a:solidFill>
                <a:effectLst/>
                <a:latin typeface="Cambria" panose="02040503050406030204" pitchFamily="18" charset="0"/>
                <a:ea typeface="Cambria" panose="02040503050406030204" pitchFamily="18" charset="0"/>
              </a:rPr>
            </a:br>
            <a:endParaRPr lang="en-US" sz="3200" dirty="0">
              <a:solidFill>
                <a:schemeClr val="tx1"/>
              </a:solidFill>
              <a:latin typeface="Cambria" panose="02040503050406030204" pitchFamily="18" charset="0"/>
              <a:ea typeface="Cambria" panose="02040503050406030204" pitchFamily="18" charset="0"/>
            </a:endParaRPr>
          </a:p>
        </p:txBody>
      </p:sp>
      <p:sp>
        <p:nvSpPr>
          <p:cNvPr id="3" name="Slide Number Placeholder 2">
            <a:extLst>
              <a:ext uri="{FF2B5EF4-FFF2-40B4-BE49-F238E27FC236}">
                <a16:creationId xmlns:a16="http://schemas.microsoft.com/office/drawing/2014/main" id="{69BC3D10-FB0E-B362-6090-BD4141046BB0}"/>
              </a:ext>
            </a:extLst>
          </p:cNvPr>
          <p:cNvSpPr>
            <a:spLocks noGrp="1"/>
          </p:cNvSpPr>
          <p:nvPr>
            <p:ph type="sldNum" sz="quarter" idx="12"/>
          </p:nvPr>
        </p:nvSpPr>
        <p:spPr/>
        <p:txBody>
          <a:bodyPr/>
          <a:lstStyle/>
          <a:p>
            <a:fld id="{48F63A3B-78C7-47BE-AE5E-E10140E04643}" type="slidenum">
              <a:rPr lang="en-US" smtClean="0"/>
              <a:pPr/>
              <a:t>22</a:t>
            </a:fld>
            <a:endParaRPr lang="en-US" dirty="0"/>
          </a:p>
        </p:txBody>
      </p:sp>
      <p:pic>
        <p:nvPicPr>
          <p:cNvPr id="15" name="Picture 14">
            <a:extLst>
              <a:ext uri="{FF2B5EF4-FFF2-40B4-BE49-F238E27FC236}">
                <a16:creationId xmlns:a16="http://schemas.microsoft.com/office/drawing/2014/main" id="{E5798E56-D112-25B3-8E69-C82837C87147}"/>
              </a:ext>
            </a:extLst>
          </p:cNvPr>
          <p:cNvPicPr>
            <a:picLocks noChangeAspect="1"/>
          </p:cNvPicPr>
          <p:nvPr/>
        </p:nvPicPr>
        <p:blipFill>
          <a:blip r:embed="rId2"/>
          <a:stretch>
            <a:fillRect/>
          </a:stretch>
        </p:blipFill>
        <p:spPr>
          <a:xfrm>
            <a:off x="2804286" y="1975988"/>
            <a:ext cx="6583427" cy="3972758"/>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D5F8645-6CF5-7A1E-A186-104FA6DB547B}"/>
              </a:ext>
            </a:extLst>
          </p:cNvPr>
          <p:cNvPicPr>
            <a:picLocks noChangeAspect="1"/>
          </p:cNvPicPr>
          <p:nvPr/>
        </p:nvPicPr>
        <p:blipFill>
          <a:blip r:embed="rId3"/>
          <a:stretch>
            <a:fillRect/>
          </a:stretch>
        </p:blipFill>
        <p:spPr>
          <a:xfrm>
            <a:off x="-4587732" y="2663919"/>
            <a:ext cx="3660819" cy="2596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530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FFD2-69BD-FAFA-575F-99990CCBA75C}"/>
              </a:ext>
            </a:extLst>
          </p:cNvPr>
          <p:cNvSpPr>
            <a:spLocks noGrp="1"/>
          </p:cNvSpPr>
          <p:nvPr>
            <p:ph type="title"/>
          </p:nvPr>
        </p:nvSpPr>
        <p:spPr>
          <a:xfrm>
            <a:off x="2668554" y="210312"/>
            <a:ext cx="6854890" cy="768096"/>
          </a:xfrm>
        </p:spPr>
        <p:txBody>
          <a:bodyPr>
            <a:noAutofit/>
          </a:bodyPr>
          <a:lstStyle/>
          <a:p>
            <a:r>
              <a:rPr lang="en-US" sz="3200" b="1" i="0" dirty="0" err="1">
                <a:solidFill>
                  <a:schemeClr val="tx1"/>
                </a:solidFill>
                <a:effectLst/>
                <a:latin typeface="Cambria" panose="02040503050406030204" pitchFamily="18" charset="0"/>
                <a:ea typeface="Cambria" panose="02040503050406030204" pitchFamily="18" charset="0"/>
              </a:rPr>
              <a:t>Lomuto</a:t>
            </a:r>
            <a:r>
              <a:rPr lang="en-US" sz="3200" b="1" i="0" dirty="0">
                <a:solidFill>
                  <a:schemeClr val="tx1"/>
                </a:solidFill>
                <a:effectLst/>
                <a:latin typeface="Cambria" panose="02040503050406030204" pitchFamily="18" charset="0"/>
                <a:ea typeface="Cambria" panose="02040503050406030204" pitchFamily="18" charset="0"/>
              </a:rPr>
              <a:t> Partition Visualization</a:t>
            </a:r>
            <a:br>
              <a:rPr lang="en-US" sz="3200" b="1" i="0" dirty="0">
                <a:solidFill>
                  <a:schemeClr val="tx1"/>
                </a:solidFill>
                <a:effectLst/>
                <a:latin typeface="Cambria" panose="02040503050406030204" pitchFamily="18" charset="0"/>
                <a:ea typeface="Cambria" panose="02040503050406030204" pitchFamily="18" charset="0"/>
              </a:rPr>
            </a:br>
            <a:endParaRPr lang="en-US" sz="3200" dirty="0">
              <a:solidFill>
                <a:schemeClr val="tx1"/>
              </a:solidFill>
              <a:latin typeface="Cambria" panose="02040503050406030204" pitchFamily="18" charset="0"/>
              <a:ea typeface="Cambria" panose="02040503050406030204" pitchFamily="18" charset="0"/>
            </a:endParaRPr>
          </a:p>
        </p:txBody>
      </p:sp>
      <p:sp>
        <p:nvSpPr>
          <p:cNvPr id="3" name="Slide Number Placeholder 2">
            <a:extLst>
              <a:ext uri="{FF2B5EF4-FFF2-40B4-BE49-F238E27FC236}">
                <a16:creationId xmlns:a16="http://schemas.microsoft.com/office/drawing/2014/main" id="{69BC3D10-FB0E-B362-6090-BD4141046BB0}"/>
              </a:ext>
            </a:extLst>
          </p:cNvPr>
          <p:cNvSpPr>
            <a:spLocks noGrp="1"/>
          </p:cNvSpPr>
          <p:nvPr>
            <p:ph type="sldNum" sz="quarter" idx="12"/>
          </p:nvPr>
        </p:nvSpPr>
        <p:spPr/>
        <p:txBody>
          <a:bodyPr/>
          <a:lstStyle/>
          <a:p>
            <a:fld id="{48F63A3B-78C7-47BE-AE5E-E10140E04643}" type="slidenum">
              <a:rPr lang="en-US" smtClean="0"/>
              <a:pPr/>
              <a:t>23</a:t>
            </a:fld>
            <a:endParaRPr lang="en-US" dirty="0"/>
          </a:p>
        </p:txBody>
      </p:sp>
      <p:pic>
        <p:nvPicPr>
          <p:cNvPr id="15" name="Picture 14">
            <a:extLst>
              <a:ext uri="{FF2B5EF4-FFF2-40B4-BE49-F238E27FC236}">
                <a16:creationId xmlns:a16="http://schemas.microsoft.com/office/drawing/2014/main" id="{E5798E56-D112-25B3-8E69-C82837C87147}"/>
              </a:ext>
            </a:extLst>
          </p:cNvPr>
          <p:cNvPicPr>
            <a:picLocks noChangeAspect="1"/>
          </p:cNvPicPr>
          <p:nvPr/>
        </p:nvPicPr>
        <p:blipFill>
          <a:blip r:embed="rId2"/>
          <a:stretch>
            <a:fillRect/>
          </a:stretch>
        </p:blipFill>
        <p:spPr>
          <a:xfrm>
            <a:off x="12938760" y="2663919"/>
            <a:ext cx="4084193" cy="246459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D5F8645-6CF5-7A1E-A186-104FA6DB547B}"/>
              </a:ext>
            </a:extLst>
          </p:cNvPr>
          <p:cNvPicPr>
            <a:picLocks noChangeAspect="1"/>
          </p:cNvPicPr>
          <p:nvPr/>
        </p:nvPicPr>
        <p:blipFill>
          <a:blip r:embed="rId3"/>
          <a:stretch>
            <a:fillRect/>
          </a:stretch>
        </p:blipFill>
        <p:spPr>
          <a:xfrm>
            <a:off x="2941073" y="1658189"/>
            <a:ext cx="6309852" cy="4476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4676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95C105-4BC8-9FBD-D515-AB5C31AFE1E5}"/>
              </a:ext>
            </a:extLst>
          </p:cNvPr>
          <p:cNvSpPr>
            <a:spLocks noGrp="1"/>
          </p:cNvSpPr>
          <p:nvPr>
            <p:ph idx="1"/>
          </p:nvPr>
        </p:nvSpPr>
        <p:spPr>
          <a:xfrm>
            <a:off x="554736" y="637032"/>
            <a:ext cx="7044944" cy="3122168"/>
          </a:xfrm>
        </p:spPr>
        <p:txBody>
          <a:bodyPr/>
          <a:lstStyle/>
          <a:p>
            <a:r>
              <a:rPr lang="en-US" sz="2000" dirty="0">
                <a:latin typeface="Cambria Math" panose="02040503050406030204" pitchFamily="18" charset="0"/>
                <a:ea typeface="Cambria Math" panose="02040503050406030204" pitchFamily="18" charset="0"/>
              </a:rPr>
              <a:t>Suppose we are sorting an array of eight integers using quicksort, and we have just finished the first partitioning with the array looking like this:</a:t>
            </a:r>
          </a:p>
          <a:p>
            <a:r>
              <a:rPr lang="en-US" sz="2000" dirty="0">
                <a:solidFill>
                  <a:schemeClr val="accent2">
                    <a:lumMod val="50000"/>
                  </a:schemeClr>
                </a:solidFill>
                <a:latin typeface="Cambria Math" panose="02040503050406030204" pitchFamily="18" charset="0"/>
                <a:ea typeface="Cambria Math" panose="02040503050406030204" pitchFamily="18" charset="0"/>
              </a:rPr>
              <a:t>2  5  1  7  9  12  11  10 </a:t>
            </a:r>
          </a:p>
          <a:p>
            <a:endParaRPr lang="en-US" sz="2000" dirty="0">
              <a:solidFill>
                <a:schemeClr val="accent2">
                  <a:lumMod val="50000"/>
                </a:schemeClr>
              </a:solidFill>
              <a:latin typeface="Cambria Math" panose="02040503050406030204" pitchFamily="18" charset="0"/>
              <a:ea typeface="Cambria Math" panose="02040503050406030204" pitchFamily="18" charset="0"/>
            </a:endParaRPr>
          </a:p>
          <a:p>
            <a:endParaRPr lang="en-US" sz="2000" dirty="0">
              <a:solidFill>
                <a:schemeClr val="accent2">
                  <a:lumMod val="50000"/>
                </a:schemeClr>
              </a:solidFill>
              <a:latin typeface="Cambria Math" panose="02040503050406030204" pitchFamily="18" charset="0"/>
              <a:ea typeface="Cambria Math" panose="02040503050406030204" pitchFamily="18" charset="0"/>
            </a:endParaRPr>
          </a:p>
        </p:txBody>
      </p:sp>
      <p:pic>
        <p:nvPicPr>
          <p:cNvPr id="5" name="Graphic 4" descr="Checkmark with solid fill">
            <a:extLst>
              <a:ext uri="{FF2B5EF4-FFF2-40B4-BE49-F238E27FC236}">
                <a16:creationId xmlns:a16="http://schemas.microsoft.com/office/drawing/2014/main" id="{9B0E5356-95D1-97FE-6078-18D2C20FAA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4208" y="3469640"/>
            <a:ext cx="410528" cy="410528"/>
          </a:xfrm>
          <a:prstGeom prst="rect">
            <a:avLst/>
          </a:prstGeom>
        </p:spPr>
      </p:pic>
      <p:sp>
        <p:nvSpPr>
          <p:cNvPr id="11" name="TextBox 10">
            <a:extLst>
              <a:ext uri="{FF2B5EF4-FFF2-40B4-BE49-F238E27FC236}">
                <a16:creationId xmlns:a16="http://schemas.microsoft.com/office/drawing/2014/main" id="{60C08935-147F-8C43-656E-97093D2F84A0}"/>
              </a:ext>
            </a:extLst>
          </p:cNvPr>
          <p:cNvSpPr txBox="1"/>
          <p:nvPr/>
        </p:nvSpPr>
        <p:spPr>
          <a:xfrm>
            <a:off x="554736" y="2912525"/>
            <a:ext cx="6101080" cy="234359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Which statement is correct?</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AutoNum type="alphaLcParen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pivot could be either the 7 or the 9.</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AutoNum type="alphaLcParen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pivot could be the 7, but it is not the 9</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AutoNum type="alphaLcParen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The pivot is not the 7, but it could be the 9</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AutoNum type="alphaLcParenR"/>
              <a:tabLst/>
              <a:defRPr/>
            </a:pPr>
            <a:r>
              <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a:t>Neither the 7 nor the 9 is the pivot.</a:t>
            </a:r>
          </a:p>
        </p:txBody>
      </p:sp>
      <p:sp>
        <p:nvSpPr>
          <p:cNvPr id="12" name="TextBox 11">
            <a:extLst>
              <a:ext uri="{FF2B5EF4-FFF2-40B4-BE49-F238E27FC236}">
                <a16:creationId xmlns:a16="http://schemas.microsoft.com/office/drawing/2014/main" id="{44C2B4C6-F119-B8F9-DF90-B6ACBB373AEB}"/>
              </a:ext>
            </a:extLst>
          </p:cNvPr>
          <p:cNvSpPr txBox="1"/>
          <p:nvPr/>
        </p:nvSpPr>
        <p:spPr>
          <a:xfrm>
            <a:off x="349472" y="5573028"/>
            <a:ext cx="7044944" cy="923330"/>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rPr>
              <a:t>7 and 9 both are at their correct positions (as in a sorted array). Also, all elements on left of 7 and 9 are smaller than 7 and 9 respectively and on right are greater than 7 and 9 respectively.</a:t>
            </a:r>
          </a:p>
        </p:txBody>
      </p:sp>
    </p:spTree>
    <p:extLst>
      <p:ext uri="{BB962C8B-B14F-4D97-AF65-F5344CB8AC3E}">
        <p14:creationId xmlns:p14="http://schemas.microsoft.com/office/powerpoint/2010/main" val="34868006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0CBCE0-5FF5-EA48-AC9A-FF8172AD51E8}"/>
                  </a:ext>
                </a:extLst>
              </p:cNvPr>
              <p:cNvSpPr>
                <a:spLocks noGrp="1"/>
              </p:cNvSpPr>
              <p:nvPr>
                <p:ph idx="1"/>
              </p:nvPr>
            </p:nvSpPr>
            <p:spPr>
              <a:xfrm>
                <a:off x="3820160" y="1076960"/>
                <a:ext cx="8112760" cy="3210560"/>
              </a:xfrm>
            </p:spPr>
            <p:txBody>
              <a:bodyPr/>
              <a:lstStyle/>
              <a:p>
                <a:pPr algn="just"/>
                <a:r>
                  <a:rPr lang="en-US" sz="2000" dirty="0">
                    <a:latin typeface="Cambria Math" panose="02040503050406030204" pitchFamily="18" charset="0"/>
                    <a:ea typeface="Cambria Math" panose="02040503050406030204" pitchFamily="18" charset="0"/>
                  </a:rPr>
                  <a:t>Consider the Quicksort algorithm. Suppose there is a procedure for finding a pivot element that splits the list into two sub-lists each of which contains at least one-fifth of the elements. Let T(n) be the number of comparisons required to sort n elements. Then what will T(n) be less than?</a:t>
                </a:r>
              </a:p>
              <a:p>
                <a:pPr algn="just"/>
                <a:r>
                  <a:rPr lang="en-US" sz="2000" dirty="0">
                    <a:latin typeface="Cambria Math" panose="02040503050406030204" pitchFamily="18" charset="0"/>
                    <a:ea typeface="Cambria Math" panose="02040503050406030204" pitchFamily="18" charset="0"/>
                  </a:rPr>
                  <a:t> </a:t>
                </a:r>
              </a:p>
              <a:p>
                <a:pPr algn="just"/>
                <a:r>
                  <a:rPr lang="en-US" sz="2000" dirty="0">
                    <a:latin typeface="Cambria Math" panose="02040503050406030204" pitchFamily="18" charset="0"/>
                    <a:ea typeface="Cambria Math" panose="02040503050406030204" pitchFamily="18" charset="0"/>
                  </a:rPr>
                  <a:t>Answer: </a:t>
                </a:r>
                <a14:m>
                  <m:oMath xmlns:m="http://schemas.openxmlformats.org/officeDocument/2006/math">
                    <m:r>
                      <a:rPr lang="pt-BR" sz="2000" i="1" dirty="0" smtClean="0">
                        <a:latin typeface="Cambria Math" panose="02040503050406030204" pitchFamily="18" charset="0"/>
                        <a:ea typeface="Cambria Math" panose="02040503050406030204" pitchFamily="18" charset="0"/>
                      </a:rPr>
                      <m:t>𝑇</m:t>
                    </m:r>
                    <m:r>
                      <a:rPr lang="pt-BR" sz="2000" i="1" dirty="0" smtClean="0">
                        <a:latin typeface="Cambria Math" panose="02040503050406030204" pitchFamily="18" charset="0"/>
                        <a:ea typeface="Cambria Math" panose="02040503050406030204" pitchFamily="18" charset="0"/>
                      </a:rPr>
                      <m:t>(</m:t>
                    </m:r>
                    <m:r>
                      <a:rPr lang="pt-BR" sz="2000" i="1" dirty="0" smtClean="0">
                        <a:latin typeface="Cambria Math" panose="02040503050406030204" pitchFamily="18" charset="0"/>
                        <a:ea typeface="Cambria Math" panose="02040503050406030204" pitchFamily="18" charset="0"/>
                      </a:rPr>
                      <m:t>𝑛</m:t>
                    </m:r>
                    <m:r>
                      <a:rPr lang="pt-BR" sz="2000" i="1" dirty="0" smtClean="0">
                        <a:latin typeface="Cambria Math" panose="02040503050406030204" pitchFamily="18" charset="0"/>
                        <a:ea typeface="Cambria Math" panose="02040503050406030204" pitchFamily="18" charset="0"/>
                      </a:rPr>
                      <m:t>) &lt;= </m:t>
                    </m:r>
                    <m:r>
                      <a:rPr lang="pt-BR" sz="2000" i="1" dirty="0" smtClean="0">
                        <a:latin typeface="Cambria Math" panose="02040503050406030204" pitchFamily="18" charset="0"/>
                        <a:ea typeface="Cambria Math" panose="02040503050406030204" pitchFamily="18" charset="0"/>
                      </a:rPr>
                      <m:t>𝑇</m:t>
                    </m:r>
                    <m:r>
                      <a:rPr lang="pt-BR" sz="2000" i="1" dirty="0" smtClean="0">
                        <a:latin typeface="Cambria Math" panose="02040503050406030204" pitchFamily="18" charset="0"/>
                        <a:ea typeface="Cambria Math" panose="02040503050406030204" pitchFamily="18" charset="0"/>
                      </a:rPr>
                      <m:t>(</m:t>
                    </m:r>
                    <m:r>
                      <a:rPr lang="pt-BR" sz="2000" i="1" dirty="0" smtClean="0">
                        <a:latin typeface="Cambria Math" panose="02040503050406030204" pitchFamily="18" charset="0"/>
                        <a:ea typeface="Cambria Math" panose="02040503050406030204" pitchFamily="18" charset="0"/>
                      </a:rPr>
                      <m:t>𝑛</m:t>
                    </m:r>
                    <m:r>
                      <a:rPr lang="pt-BR" sz="2000" i="1" dirty="0" smtClean="0">
                        <a:latin typeface="Cambria Math" panose="02040503050406030204" pitchFamily="18" charset="0"/>
                        <a:ea typeface="Cambria Math" panose="02040503050406030204" pitchFamily="18" charset="0"/>
                      </a:rPr>
                      <m:t>/</m:t>
                    </m:r>
                    <m:r>
                      <a:rPr lang="pt-BR" sz="2000" i="1" dirty="0" smtClean="0">
                        <a:latin typeface="Cambria Math" panose="02040503050406030204" pitchFamily="18" charset="0"/>
                        <a:ea typeface="Cambria Math" panose="02040503050406030204" pitchFamily="18" charset="0"/>
                      </a:rPr>
                      <m:t>5</m:t>
                    </m:r>
                    <m:r>
                      <a:rPr lang="pt-BR" sz="2000" i="1" dirty="0" smtClean="0">
                        <a:latin typeface="Cambria Math" panose="02040503050406030204" pitchFamily="18" charset="0"/>
                        <a:ea typeface="Cambria Math" panose="02040503050406030204" pitchFamily="18" charset="0"/>
                      </a:rPr>
                      <m:t>) + </m:t>
                    </m:r>
                    <m:r>
                      <a:rPr lang="pt-BR" sz="2000" i="1" dirty="0" smtClean="0">
                        <a:latin typeface="Cambria Math" panose="02040503050406030204" pitchFamily="18" charset="0"/>
                        <a:ea typeface="Cambria Math" panose="02040503050406030204" pitchFamily="18" charset="0"/>
                      </a:rPr>
                      <m:t>𝑇</m:t>
                    </m:r>
                    <m:r>
                      <a:rPr lang="pt-BR" sz="2000" i="1" dirty="0" smtClean="0">
                        <a:latin typeface="Cambria Math" panose="02040503050406030204" pitchFamily="18" charset="0"/>
                        <a:ea typeface="Cambria Math" panose="02040503050406030204" pitchFamily="18" charset="0"/>
                      </a:rPr>
                      <m:t>(</m:t>
                    </m:r>
                    <m:r>
                      <a:rPr lang="pt-BR" sz="2000" i="1" dirty="0" smtClean="0">
                        <a:latin typeface="Cambria Math" panose="02040503050406030204" pitchFamily="18" charset="0"/>
                        <a:ea typeface="Cambria Math" panose="02040503050406030204" pitchFamily="18" charset="0"/>
                      </a:rPr>
                      <m:t>4</m:t>
                    </m:r>
                    <m:r>
                      <a:rPr lang="pt-BR" sz="2000" i="1" dirty="0" smtClean="0">
                        <a:latin typeface="Cambria Math" panose="02040503050406030204" pitchFamily="18" charset="0"/>
                        <a:ea typeface="Cambria Math" panose="02040503050406030204" pitchFamily="18" charset="0"/>
                      </a:rPr>
                      <m:t>𝑛</m:t>
                    </m:r>
                    <m:r>
                      <a:rPr lang="pt-BR" sz="2000" i="1" dirty="0" smtClean="0">
                        <a:latin typeface="Cambria Math" panose="02040503050406030204" pitchFamily="18" charset="0"/>
                        <a:ea typeface="Cambria Math" panose="02040503050406030204" pitchFamily="18" charset="0"/>
                      </a:rPr>
                      <m:t>/</m:t>
                    </m:r>
                    <m:r>
                      <a:rPr lang="pt-BR" sz="2000" i="1" dirty="0" smtClean="0">
                        <a:latin typeface="Cambria Math" panose="02040503050406030204" pitchFamily="18" charset="0"/>
                        <a:ea typeface="Cambria Math" panose="02040503050406030204" pitchFamily="18" charset="0"/>
                      </a:rPr>
                      <m:t>5</m:t>
                    </m:r>
                    <m:r>
                      <a:rPr lang="pt-BR" sz="2000" i="1" dirty="0" smtClean="0">
                        <a:latin typeface="Cambria Math" panose="02040503050406030204" pitchFamily="18" charset="0"/>
                        <a:ea typeface="Cambria Math" panose="02040503050406030204" pitchFamily="18" charset="0"/>
                      </a:rPr>
                      <m:t>) + </m:t>
                    </m:r>
                    <m:r>
                      <a:rPr lang="pt-BR" sz="2000" i="1" dirty="0" smtClean="0">
                        <a:latin typeface="Cambria Math" panose="02040503050406030204" pitchFamily="18" charset="0"/>
                        <a:ea typeface="Cambria Math" panose="02040503050406030204" pitchFamily="18" charset="0"/>
                      </a:rPr>
                      <m:t>𝑛</m:t>
                    </m:r>
                  </m:oMath>
                </a14:m>
                <a:endParaRPr lang="en-US" sz="2000" dirty="0">
                  <a:latin typeface="Cambria Math" panose="02040503050406030204" pitchFamily="18" charset="0"/>
                  <a:ea typeface="Cambria Math" panose="02040503050406030204" pitchFamily="18" charset="0"/>
                </a:endParaRPr>
              </a:p>
              <a:p>
                <a:pPr algn="just"/>
                <a:endParaRPr lang="en-US" sz="2000" dirty="0">
                  <a:latin typeface="Cambria Math" panose="02040503050406030204" pitchFamily="18" charset="0"/>
                  <a:ea typeface="Cambria Math" panose="02040503050406030204" pitchFamily="18" charset="0"/>
                </a:endParaRPr>
              </a:p>
              <a:p>
                <a:pPr algn="just"/>
                <a:r>
                  <a:rPr lang="en-US" sz="2000" dirty="0">
                    <a:latin typeface="Cambria Math" panose="02040503050406030204" pitchFamily="18" charset="0"/>
                    <a:ea typeface="Cambria Math" panose="02040503050406030204" pitchFamily="18" charset="0"/>
                  </a:rPr>
                  <a:t>Why?</a:t>
                </a:r>
              </a:p>
              <a:p>
                <a:pPr algn="just"/>
                <a:endParaRPr lang="en-US" sz="2000" dirty="0">
                  <a:latin typeface="Cambria Math" panose="02040503050406030204" pitchFamily="18" charset="0"/>
                  <a:ea typeface="Cambria Math" panose="02040503050406030204" pitchFamily="18" charset="0"/>
                </a:endParaRPr>
              </a:p>
              <a:p>
                <a:pPr algn="just"/>
                <a:r>
                  <a:rPr lang="en-US" sz="1800" dirty="0">
                    <a:latin typeface="Cambria Math" panose="02040503050406030204" pitchFamily="18" charset="0"/>
                    <a:ea typeface="Cambria Math" panose="02040503050406030204" pitchFamily="18" charset="0"/>
                  </a:rPr>
                  <a:t>For the case where n/5 elements are in one subset, T(n/5) comparisons are needed for the first subset with n/5 elements, T(4n/5) is for the rest of 4n/5 elements, and n is for finding the pivot. If there are more than n/5 elements in one set then other sets will have less than 4n/5 elements and time complexity will be less than T(n/5) + T(4n/5) + n because the recursion tree will be more balanced.</a:t>
                </a:r>
                <a:endParaRPr lang="fa-IR" sz="2800" dirty="0">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4F0CBCE0-5FF5-EA48-AC9A-FF8172AD51E8}"/>
                  </a:ext>
                </a:extLst>
              </p:cNvPr>
              <p:cNvSpPr>
                <a:spLocks noGrp="1" noRot="1" noChangeAspect="1" noMove="1" noResize="1" noEditPoints="1" noAdjustHandles="1" noChangeArrowheads="1" noChangeShapeType="1" noTextEdit="1"/>
              </p:cNvSpPr>
              <p:nvPr>
                <p:ph idx="1"/>
              </p:nvPr>
            </p:nvSpPr>
            <p:spPr>
              <a:xfrm>
                <a:off x="3820160" y="1076960"/>
                <a:ext cx="8112760" cy="3210560"/>
              </a:xfrm>
              <a:blipFill>
                <a:blip r:embed="rId2"/>
                <a:stretch>
                  <a:fillRect l="-826" t="-1141" r="-751" b="-6159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B0BF92F-0845-D284-F854-861F85837B80}"/>
              </a:ext>
            </a:extLst>
          </p:cNvPr>
          <p:cNvSpPr>
            <a:spLocks noGrp="1"/>
          </p:cNvSpPr>
          <p:nvPr>
            <p:ph type="ftr" sz="quarter" idx="11"/>
          </p:nvPr>
        </p:nvSpPr>
        <p:spPr/>
        <p:txBody>
          <a:bodyPr/>
          <a:lstStyle/>
          <a:p>
            <a:r>
              <a:rPr lang="en-US" dirty="0"/>
              <a:t>DS01_PJ</a:t>
            </a:r>
          </a:p>
        </p:txBody>
      </p:sp>
      <p:sp>
        <p:nvSpPr>
          <p:cNvPr id="5" name="Slide Number Placeholder 4">
            <a:extLst>
              <a:ext uri="{FF2B5EF4-FFF2-40B4-BE49-F238E27FC236}">
                <a16:creationId xmlns:a16="http://schemas.microsoft.com/office/drawing/2014/main" id="{00532552-613F-47B9-4BE6-0A59E7DC95E8}"/>
              </a:ext>
            </a:extLst>
          </p:cNvPr>
          <p:cNvSpPr>
            <a:spLocks noGrp="1"/>
          </p:cNvSpPr>
          <p:nvPr>
            <p:ph type="sldNum" sz="quarter" idx="12"/>
          </p:nvPr>
        </p:nvSpPr>
        <p:spPr/>
        <p:txBody>
          <a:bodyPr/>
          <a:lstStyle/>
          <a:p>
            <a:fld id="{48F63A3B-78C7-47BE-AE5E-E10140E04643}" type="slidenum">
              <a:rPr lang="en-US" smtClean="0"/>
              <a:t>25</a:t>
            </a:fld>
            <a:endParaRPr lang="en-US" dirty="0"/>
          </a:p>
        </p:txBody>
      </p:sp>
    </p:spTree>
    <p:extLst>
      <p:ext uri="{BB962C8B-B14F-4D97-AF65-F5344CB8AC3E}">
        <p14:creationId xmlns:p14="http://schemas.microsoft.com/office/powerpoint/2010/main" val="328771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0359-5524-5C2B-1112-0B642150685E}"/>
              </a:ext>
            </a:extLst>
          </p:cNvPr>
          <p:cNvSpPr>
            <a:spLocks noGrp="1"/>
          </p:cNvSpPr>
          <p:nvPr>
            <p:ph type="title"/>
          </p:nvPr>
        </p:nvSpPr>
        <p:spPr>
          <a:xfrm>
            <a:off x="10003536" y="934720"/>
            <a:ext cx="987552" cy="624964"/>
          </a:xfrm>
        </p:spPr>
        <p:txBody>
          <a:bodyPr/>
          <a:lstStyle/>
          <a:p>
            <a:pPr algn="r"/>
            <a:r>
              <a:rPr lang="fa-IR" sz="3200" dirty="0">
                <a:cs typeface="Titr" panose="00000700000000000000" pitchFamily="2" charset="-78"/>
              </a:rPr>
              <a:t>مثال</a:t>
            </a:r>
            <a:endParaRPr lang="en-US" sz="3200" dirty="0">
              <a:cs typeface="Titr" panose="00000700000000000000" pitchFamily="2" charset="-78"/>
            </a:endParaRPr>
          </a:p>
        </p:txBody>
      </p:sp>
      <p:sp>
        <p:nvSpPr>
          <p:cNvPr id="4" name="Footer Placeholder 3">
            <a:extLst>
              <a:ext uri="{FF2B5EF4-FFF2-40B4-BE49-F238E27FC236}">
                <a16:creationId xmlns:a16="http://schemas.microsoft.com/office/drawing/2014/main" id="{79C4567F-3CFE-760F-EE8B-25AD9B315172}"/>
              </a:ext>
            </a:extLst>
          </p:cNvPr>
          <p:cNvSpPr>
            <a:spLocks noGrp="1"/>
          </p:cNvSpPr>
          <p:nvPr>
            <p:ph type="ftr" sz="quarter" idx="11"/>
          </p:nvPr>
        </p:nvSpPr>
        <p:spPr/>
        <p:txBody>
          <a:bodyPr/>
          <a:lstStyle/>
          <a:p>
            <a:r>
              <a:rPr lang="en-US" dirty="0"/>
              <a:t>DS02_PJ</a:t>
            </a:r>
          </a:p>
        </p:txBody>
      </p:sp>
      <p:sp>
        <p:nvSpPr>
          <p:cNvPr id="5" name="Slide Number Placeholder 4">
            <a:extLst>
              <a:ext uri="{FF2B5EF4-FFF2-40B4-BE49-F238E27FC236}">
                <a16:creationId xmlns:a16="http://schemas.microsoft.com/office/drawing/2014/main" id="{6F634B6A-5874-6BDD-7125-9E7F4C4FDE3D}"/>
              </a:ext>
            </a:extLst>
          </p:cNvPr>
          <p:cNvSpPr>
            <a:spLocks noGrp="1"/>
          </p:cNvSpPr>
          <p:nvPr>
            <p:ph type="sldNum" sz="quarter" idx="12"/>
          </p:nvPr>
        </p:nvSpPr>
        <p:spPr/>
        <p:txBody>
          <a:bodyPr/>
          <a:lstStyle/>
          <a:p>
            <a:fld id="{48F63A3B-78C7-47BE-AE5E-E10140E04643}" type="slidenum">
              <a:rPr lang="en-US" smtClean="0"/>
              <a:t>26</a:t>
            </a:fld>
            <a:endParaRPr lang="en-US" dirty="0"/>
          </a:p>
        </p:txBody>
      </p:sp>
      <p:sp>
        <p:nvSpPr>
          <p:cNvPr id="12" name="TextBox 11">
            <a:extLst>
              <a:ext uri="{FF2B5EF4-FFF2-40B4-BE49-F238E27FC236}">
                <a16:creationId xmlns:a16="http://schemas.microsoft.com/office/drawing/2014/main" id="{B445831C-A17E-DD68-5856-A3B22B53D811}"/>
              </a:ext>
            </a:extLst>
          </p:cNvPr>
          <p:cNvSpPr txBox="1"/>
          <p:nvPr/>
        </p:nvSpPr>
        <p:spPr>
          <a:xfrm>
            <a:off x="4224528" y="2115132"/>
            <a:ext cx="6386710" cy="2031325"/>
          </a:xfrm>
          <a:prstGeom prst="rect">
            <a:avLst/>
          </a:prstGeom>
          <a:noFill/>
        </p:spPr>
        <p:txBody>
          <a:bodyPr wrap="square">
            <a:spAutoFit/>
          </a:bodyPr>
          <a:lstStyle/>
          <a:p>
            <a:r>
              <a:rPr lang="en-US" b="0" i="0" dirty="0">
                <a:solidFill>
                  <a:srgbClr val="3A3A3A"/>
                </a:solidFill>
                <a:effectLst/>
                <a:latin typeface="Cambria" panose="02040503050406030204" pitchFamily="18" charset="0"/>
                <a:ea typeface="Cambria" panose="02040503050406030204" pitchFamily="18" charset="0"/>
              </a:rPr>
              <a:t>Which of the following methods is the most effective for a</a:t>
            </a:r>
          </a:p>
          <a:p>
            <a:r>
              <a:rPr lang="en-US" b="0" i="0" dirty="0">
                <a:solidFill>
                  <a:srgbClr val="3A3A3A"/>
                </a:solidFill>
                <a:effectLst/>
                <a:latin typeface="Cambria" panose="02040503050406030204" pitchFamily="18" charset="0"/>
                <a:ea typeface="Cambria" panose="02040503050406030204" pitchFamily="18" charset="0"/>
              </a:rPr>
              <a:t>picking the pivot element? [1]</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a:p>
            <a:r>
              <a:rPr lang="en-US" b="0" i="0" dirty="0">
                <a:solidFill>
                  <a:srgbClr val="3A3A3A"/>
                </a:solidFill>
                <a:effectLst/>
                <a:latin typeface="Cambria" panose="02040503050406030204" pitchFamily="18" charset="0"/>
                <a:ea typeface="Cambria" panose="02040503050406030204" pitchFamily="18" charset="0"/>
              </a:rPr>
              <a:t>a) first element</a:t>
            </a:r>
            <a:br>
              <a:rPr lang="en-US" dirty="0">
                <a:latin typeface="Cambria" panose="02040503050406030204" pitchFamily="18" charset="0"/>
                <a:ea typeface="Cambria" panose="02040503050406030204" pitchFamily="18" charset="0"/>
              </a:rPr>
            </a:br>
            <a:r>
              <a:rPr lang="en-US" b="0" i="0" dirty="0">
                <a:solidFill>
                  <a:srgbClr val="3A3A3A"/>
                </a:solidFill>
                <a:effectLst/>
                <a:latin typeface="Cambria" panose="02040503050406030204" pitchFamily="18" charset="0"/>
                <a:ea typeface="Cambria" panose="02040503050406030204" pitchFamily="18" charset="0"/>
              </a:rPr>
              <a:t>b) last element</a:t>
            </a:r>
            <a:br>
              <a:rPr lang="en-US" dirty="0">
                <a:latin typeface="Cambria" panose="02040503050406030204" pitchFamily="18" charset="0"/>
                <a:ea typeface="Cambria" panose="02040503050406030204" pitchFamily="18" charset="0"/>
              </a:rPr>
            </a:br>
            <a:r>
              <a:rPr lang="en-US" b="0" i="0" dirty="0">
                <a:solidFill>
                  <a:srgbClr val="3A3A3A"/>
                </a:solidFill>
                <a:effectLst/>
                <a:latin typeface="Cambria" panose="02040503050406030204" pitchFamily="18" charset="0"/>
                <a:ea typeface="Cambria" panose="02040503050406030204" pitchFamily="18" charset="0"/>
              </a:rPr>
              <a:t>c) median-of-three partitioning</a:t>
            </a:r>
            <a:br>
              <a:rPr lang="en-US" dirty="0">
                <a:latin typeface="Cambria" panose="02040503050406030204" pitchFamily="18" charset="0"/>
                <a:ea typeface="Cambria" panose="02040503050406030204" pitchFamily="18" charset="0"/>
              </a:rPr>
            </a:br>
            <a:r>
              <a:rPr lang="en-US" b="0" i="0" dirty="0">
                <a:solidFill>
                  <a:srgbClr val="3A3A3A"/>
                </a:solidFill>
                <a:effectLst/>
                <a:latin typeface="Cambria" panose="02040503050406030204" pitchFamily="18" charset="0"/>
                <a:ea typeface="Cambria" panose="02040503050406030204" pitchFamily="18" charset="0"/>
              </a:rPr>
              <a:t>d) random element</a:t>
            </a:r>
            <a:endParaRPr lang="en-US" dirty="0">
              <a:latin typeface="Cambria" panose="02040503050406030204" pitchFamily="18" charset="0"/>
              <a:ea typeface="Cambria" panose="02040503050406030204" pitchFamily="18" charset="0"/>
            </a:endParaRPr>
          </a:p>
        </p:txBody>
      </p:sp>
      <p:pic>
        <p:nvPicPr>
          <p:cNvPr id="14" name="Graphic 13" descr="Checkmark with solid fill">
            <a:extLst>
              <a:ext uri="{FF2B5EF4-FFF2-40B4-BE49-F238E27FC236}">
                <a16:creationId xmlns:a16="http://schemas.microsoft.com/office/drawing/2014/main" id="{8BAF8EF0-6F2A-38B2-2027-4CAD36FADE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53332" y="3341292"/>
            <a:ext cx="545841" cy="545841"/>
          </a:xfrm>
          <a:prstGeom prst="rect">
            <a:avLst/>
          </a:prstGeom>
        </p:spPr>
      </p:pic>
      <p:sp>
        <p:nvSpPr>
          <p:cNvPr id="16" name="TextBox 15">
            <a:extLst>
              <a:ext uri="{FF2B5EF4-FFF2-40B4-BE49-F238E27FC236}">
                <a16:creationId xmlns:a16="http://schemas.microsoft.com/office/drawing/2014/main" id="{5E7E2CD6-549D-1B50-124B-67B38FCCA783}"/>
              </a:ext>
            </a:extLst>
          </p:cNvPr>
          <p:cNvSpPr txBox="1"/>
          <p:nvPr/>
        </p:nvSpPr>
        <p:spPr>
          <a:xfrm>
            <a:off x="4224528" y="4701905"/>
            <a:ext cx="6097554" cy="923330"/>
          </a:xfrm>
          <a:prstGeom prst="rect">
            <a:avLst/>
          </a:prstGeom>
          <a:noFill/>
        </p:spPr>
        <p:txBody>
          <a:bodyPr wrap="square">
            <a:spAutoFit/>
          </a:bodyPr>
          <a:lstStyle/>
          <a:p>
            <a:pPr algn="just"/>
            <a:r>
              <a:rPr lang="en-US" b="0" i="0" dirty="0">
                <a:solidFill>
                  <a:srgbClr val="3A3A3A"/>
                </a:solidFill>
                <a:effectLst/>
                <a:latin typeface="Cambria" panose="02040503050406030204" pitchFamily="18" charset="0"/>
                <a:ea typeface="Cambria" panose="02040503050406030204" pitchFamily="18" charset="0"/>
              </a:rPr>
              <a:t>Explanation: Median-of-three partitioning is the best method for choosing an appropriate pivot element. Picking a first, last or random element as a pivot is not much effective.</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250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0359-5524-5C2B-1112-0B642150685E}"/>
              </a:ext>
            </a:extLst>
          </p:cNvPr>
          <p:cNvSpPr>
            <a:spLocks noGrp="1"/>
          </p:cNvSpPr>
          <p:nvPr>
            <p:ph type="title"/>
          </p:nvPr>
        </p:nvSpPr>
        <p:spPr>
          <a:xfrm>
            <a:off x="10003536" y="934720"/>
            <a:ext cx="987552" cy="624964"/>
          </a:xfrm>
        </p:spPr>
        <p:txBody>
          <a:bodyPr/>
          <a:lstStyle/>
          <a:p>
            <a:pPr algn="r"/>
            <a:r>
              <a:rPr lang="fa-IR" sz="3200" dirty="0">
                <a:cs typeface="Titr" panose="00000700000000000000" pitchFamily="2" charset="-78"/>
              </a:rPr>
              <a:t>مثال</a:t>
            </a:r>
            <a:endParaRPr lang="en-US" sz="3200" dirty="0">
              <a:cs typeface="Titr" panose="00000700000000000000" pitchFamily="2" charset="-78"/>
            </a:endParaRPr>
          </a:p>
        </p:txBody>
      </p:sp>
      <p:sp>
        <p:nvSpPr>
          <p:cNvPr id="4" name="Footer Placeholder 3">
            <a:extLst>
              <a:ext uri="{FF2B5EF4-FFF2-40B4-BE49-F238E27FC236}">
                <a16:creationId xmlns:a16="http://schemas.microsoft.com/office/drawing/2014/main" id="{79C4567F-3CFE-760F-EE8B-25AD9B315172}"/>
              </a:ext>
            </a:extLst>
          </p:cNvPr>
          <p:cNvSpPr>
            <a:spLocks noGrp="1"/>
          </p:cNvSpPr>
          <p:nvPr>
            <p:ph type="ftr" sz="quarter" idx="11"/>
          </p:nvPr>
        </p:nvSpPr>
        <p:spPr/>
        <p:txBody>
          <a:bodyPr/>
          <a:lstStyle/>
          <a:p>
            <a:r>
              <a:rPr lang="en-US" dirty="0"/>
              <a:t>DS02_PJ</a:t>
            </a:r>
          </a:p>
        </p:txBody>
      </p:sp>
      <p:sp>
        <p:nvSpPr>
          <p:cNvPr id="5" name="Slide Number Placeholder 4">
            <a:extLst>
              <a:ext uri="{FF2B5EF4-FFF2-40B4-BE49-F238E27FC236}">
                <a16:creationId xmlns:a16="http://schemas.microsoft.com/office/drawing/2014/main" id="{6F634B6A-5874-6BDD-7125-9E7F4C4FDE3D}"/>
              </a:ext>
            </a:extLst>
          </p:cNvPr>
          <p:cNvSpPr>
            <a:spLocks noGrp="1"/>
          </p:cNvSpPr>
          <p:nvPr>
            <p:ph type="sldNum" sz="quarter" idx="12"/>
          </p:nvPr>
        </p:nvSpPr>
        <p:spPr/>
        <p:txBody>
          <a:bodyPr/>
          <a:lstStyle/>
          <a:p>
            <a:fld id="{48F63A3B-78C7-47BE-AE5E-E10140E04643}" type="slidenum">
              <a:rPr lang="en-US" smtClean="0"/>
              <a:t>27</a:t>
            </a:fld>
            <a:endParaRPr lang="en-US" dirty="0"/>
          </a:p>
        </p:txBody>
      </p:sp>
      <p:sp>
        <p:nvSpPr>
          <p:cNvPr id="12" name="TextBox 11">
            <a:extLst>
              <a:ext uri="{FF2B5EF4-FFF2-40B4-BE49-F238E27FC236}">
                <a16:creationId xmlns:a16="http://schemas.microsoft.com/office/drawing/2014/main" id="{B445831C-A17E-DD68-5856-A3B22B53D811}"/>
              </a:ext>
            </a:extLst>
          </p:cNvPr>
          <p:cNvSpPr txBox="1"/>
          <p:nvPr/>
        </p:nvSpPr>
        <p:spPr>
          <a:xfrm>
            <a:off x="4231619" y="2115132"/>
            <a:ext cx="6386710" cy="2031325"/>
          </a:xfrm>
          <a:prstGeom prst="rect">
            <a:avLst/>
          </a:prstGeom>
          <a:noFill/>
        </p:spPr>
        <p:txBody>
          <a:bodyPr wrap="square">
            <a:spAutoFit/>
          </a:bodyPr>
          <a:lstStyle/>
          <a:p>
            <a:r>
              <a:rPr lang="en-US" b="0" i="0" dirty="0">
                <a:solidFill>
                  <a:srgbClr val="3A3A3A"/>
                </a:solidFill>
                <a:effectLst/>
                <a:latin typeface="Cambria" panose="02040503050406030204" pitchFamily="18" charset="0"/>
                <a:ea typeface="Cambria" panose="02040503050406030204" pitchFamily="18" charset="0"/>
              </a:rPr>
              <a:t>Which of the following sorting algorithms is used along with quick sort to sort the sub arrays? [1]</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a:p>
            <a:r>
              <a:rPr lang="en-US" b="0" i="0" dirty="0">
                <a:solidFill>
                  <a:srgbClr val="3A3A3A"/>
                </a:solidFill>
                <a:effectLst/>
                <a:latin typeface="Cambria" panose="02040503050406030204" pitchFamily="18" charset="0"/>
                <a:ea typeface="Cambria" panose="02040503050406030204" pitchFamily="18" charset="0"/>
              </a:rPr>
              <a:t>a) Merge sort</a:t>
            </a:r>
            <a:br>
              <a:rPr lang="en-US" dirty="0">
                <a:latin typeface="Cambria" panose="02040503050406030204" pitchFamily="18" charset="0"/>
                <a:ea typeface="Cambria" panose="02040503050406030204" pitchFamily="18" charset="0"/>
              </a:rPr>
            </a:br>
            <a:r>
              <a:rPr lang="en-US" b="0" i="0" dirty="0">
                <a:solidFill>
                  <a:srgbClr val="3A3A3A"/>
                </a:solidFill>
                <a:effectLst/>
                <a:latin typeface="Cambria" panose="02040503050406030204" pitchFamily="18" charset="0"/>
                <a:ea typeface="Cambria" panose="02040503050406030204" pitchFamily="18" charset="0"/>
              </a:rPr>
              <a:t>b) Shell sort</a:t>
            </a:r>
            <a:br>
              <a:rPr lang="en-US" dirty="0">
                <a:latin typeface="Cambria" panose="02040503050406030204" pitchFamily="18" charset="0"/>
                <a:ea typeface="Cambria" panose="02040503050406030204" pitchFamily="18" charset="0"/>
              </a:rPr>
            </a:br>
            <a:r>
              <a:rPr lang="en-US" b="0" i="0" dirty="0">
                <a:solidFill>
                  <a:srgbClr val="3A3A3A"/>
                </a:solidFill>
                <a:effectLst/>
                <a:latin typeface="Cambria" panose="02040503050406030204" pitchFamily="18" charset="0"/>
                <a:ea typeface="Cambria" panose="02040503050406030204" pitchFamily="18" charset="0"/>
              </a:rPr>
              <a:t>c) Insertion sort</a:t>
            </a:r>
            <a:br>
              <a:rPr lang="en-US" dirty="0">
                <a:latin typeface="Cambria" panose="02040503050406030204" pitchFamily="18" charset="0"/>
                <a:ea typeface="Cambria" panose="02040503050406030204" pitchFamily="18" charset="0"/>
              </a:rPr>
            </a:br>
            <a:r>
              <a:rPr lang="en-US" b="0" i="0" dirty="0">
                <a:solidFill>
                  <a:srgbClr val="3A3A3A"/>
                </a:solidFill>
                <a:effectLst/>
                <a:latin typeface="Cambria" panose="02040503050406030204" pitchFamily="18" charset="0"/>
                <a:ea typeface="Cambria" panose="02040503050406030204" pitchFamily="18" charset="0"/>
              </a:rPr>
              <a:t>d) Bubble sort</a:t>
            </a:r>
            <a:endParaRPr lang="en-US" dirty="0">
              <a:latin typeface="Cambria" panose="02040503050406030204" pitchFamily="18" charset="0"/>
              <a:ea typeface="Cambria" panose="02040503050406030204" pitchFamily="18" charset="0"/>
            </a:endParaRPr>
          </a:p>
        </p:txBody>
      </p:sp>
      <p:pic>
        <p:nvPicPr>
          <p:cNvPr id="14" name="Graphic 13" descr="Checkmark with solid fill">
            <a:extLst>
              <a:ext uri="{FF2B5EF4-FFF2-40B4-BE49-F238E27FC236}">
                <a16:creationId xmlns:a16="http://schemas.microsoft.com/office/drawing/2014/main" id="{8BAF8EF0-6F2A-38B2-2027-4CAD36FADE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53332" y="3341292"/>
            <a:ext cx="545841" cy="545841"/>
          </a:xfrm>
          <a:prstGeom prst="rect">
            <a:avLst/>
          </a:prstGeom>
        </p:spPr>
      </p:pic>
      <p:sp>
        <p:nvSpPr>
          <p:cNvPr id="16" name="TextBox 15">
            <a:extLst>
              <a:ext uri="{FF2B5EF4-FFF2-40B4-BE49-F238E27FC236}">
                <a16:creationId xmlns:a16="http://schemas.microsoft.com/office/drawing/2014/main" id="{5E7E2CD6-549D-1B50-124B-67B38FCCA783}"/>
              </a:ext>
            </a:extLst>
          </p:cNvPr>
          <p:cNvSpPr txBox="1"/>
          <p:nvPr/>
        </p:nvSpPr>
        <p:spPr>
          <a:xfrm>
            <a:off x="4224528" y="4701905"/>
            <a:ext cx="6097554" cy="923330"/>
          </a:xfrm>
          <a:prstGeom prst="rect">
            <a:avLst/>
          </a:prstGeom>
          <a:noFill/>
        </p:spPr>
        <p:txBody>
          <a:bodyPr wrap="square">
            <a:spAutoFit/>
          </a:bodyPr>
          <a:lstStyle/>
          <a:p>
            <a:r>
              <a:rPr lang="en-US" b="0" i="0" dirty="0">
                <a:solidFill>
                  <a:srgbClr val="3A3A3A"/>
                </a:solidFill>
                <a:effectLst/>
                <a:latin typeface="Cambria" panose="02040503050406030204" pitchFamily="18" charset="0"/>
                <a:ea typeface="Cambria" panose="02040503050406030204" pitchFamily="18" charset="0"/>
              </a:rPr>
              <a:t>Explanation: Insertion sort is used along with quick sort to sort the sub arrays.</a:t>
            </a:r>
            <a:br>
              <a:rPr lang="en-US" dirty="0">
                <a:latin typeface="Cambria" panose="02040503050406030204" pitchFamily="18" charset="0"/>
                <a:ea typeface="Cambria" panose="02040503050406030204" pitchFamily="18" charset="0"/>
              </a:rPr>
            </a:br>
            <a:r>
              <a:rPr lang="en-US" b="0" i="0" dirty="0">
                <a:solidFill>
                  <a:srgbClr val="3A3A3A"/>
                </a:solidFill>
                <a:effectLst/>
                <a:latin typeface="Cambria" panose="02040503050406030204" pitchFamily="18" charset="0"/>
                <a:ea typeface="Cambria" panose="02040503050406030204" pitchFamily="18" charset="0"/>
              </a:rPr>
              <a:t>It is used only at the end.</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831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C4567F-3CFE-760F-EE8B-25AD9B315172}"/>
              </a:ext>
            </a:extLst>
          </p:cNvPr>
          <p:cNvSpPr>
            <a:spLocks noGrp="1"/>
          </p:cNvSpPr>
          <p:nvPr>
            <p:ph type="ftr" sz="quarter" idx="11"/>
          </p:nvPr>
        </p:nvSpPr>
        <p:spPr/>
        <p:txBody>
          <a:bodyPr/>
          <a:lstStyle/>
          <a:p>
            <a:r>
              <a:rPr lang="en-US" dirty="0"/>
              <a:t>DS02_PJ</a:t>
            </a:r>
          </a:p>
        </p:txBody>
      </p:sp>
      <p:sp>
        <p:nvSpPr>
          <p:cNvPr id="5" name="Slide Number Placeholder 4">
            <a:extLst>
              <a:ext uri="{FF2B5EF4-FFF2-40B4-BE49-F238E27FC236}">
                <a16:creationId xmlns:a16="http://schemas.microsoft.com/office/drawing/2014/main" id="{6F634B6A-5874-6BDD-7125-9E7F4C4FDE3D}"/>
              </a:ext>
            </a:extLst>
          </p:cNvPr>
          <p:cNvSpPr>
            <a:spLocks noGrp="1"/>
          </p:cNvSpPr>
          <p:nvPr>
            <p:ph type="sldNum" sz="quarter" idx="12"/>
          </p:nvPr>
        </p:nvSpPr>
        <p:spPr/>
        <p:txBody>
          <a:bodyPr/>
          <a:lstStyle/>
          <a:p>
            <a:fld id="{48F63A3B-78C7-47BE-AE5E-E10140E04643}" type="slidenum">
              <a:rPr lang="en-US" smtClean="0"/>
              <a:t>28</a:t>
            </a:fld>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45831C-A17E-DD68-5856-A3B22B53D811}"/>
                  </a:ext>
                </a:extLst>
              </p:cNvPr>
              <p:cNvSpPr txBox="1"/>
              <p:nvPr/>
            </p:nvSpPr>
            <p:spPr>
              <a:xfrm>
                <a:off x="4224528" y="1322067"/>
                <a:ext cx="6720840" cy="3250955"/>
              </a:xfrm>
              <a:prstGeom prst="rect">
                <a:avLst/>
              </a:prstGeom>
              <a:noFill/>
            </p:spPr>
            <p:txBody>
              <a:bodyPr wrap="square">
                <a:spAutoFit/>
              </a:bodyPr>
              <a:lstStyle/>
              <a:p>
                <a:pPr algn="r" rtl="1">
                  <a:lnSpc>
                    <a:spcPct val="150000"/>
                  </a:lnSpc>
                </a:pPr>
                <a:r>
                  <a:rPr lang="fa-IR" dirty="0">
                    <a:cs typeface="B Roya" panose="00000400000000000000" pitchFamily="2" charset="-78"/>
                  </a:rPr>
                  <a:t>احتمال اینکه الگوریتم مرتب سازی سریع تصادفی </a:t>
                </a:r>
                <a14:m>
                  <m:oMath xmlns:m="http://schemas.openxmlformats.org/officeDocument/2006/math">
                    <m:r>
                      <a:rPr lang="en-US" i="1" dirty="0">
                        <a:latin typeface="Cambria Math" panose="02040503050406030204" pitchFamily="18" charset="0"/>
                        <a:cs typeface="B Roya" panose="00000400000000000000" pitchFamily="2" charset="-78"/>
                      </a:rPr>
                      <m:t>𝑛</m:t>
                    </m:r>
                  </m:oMath>
                </a14:m>
                <a:r>
                  <a:rPr lang="fa-IR" dirty="0">
                    <a:cs typeface="B Roya" panose="00000400000000000000" pitchFamily="2" charset="-78"/>
                  </a:rPr>
                  <a:t> عنصر را در زمان </a:t>
                </a:r>
                <a:r>
                  <a:rPr lang="el-GR" dirty="0">
                    <a:cs typeface="B Roya" panose="00000400000000000000" pitchFamily="2" charset="-78"/>
                  </a:rPr>
                  <a:t>Ω</a:t>
                </a:r>
                <a14:m>
                  <m:oMath xmlns:m="http://schemas.openxmlformats.org/officeDocument/2006/math">
                    <m:d>
                      <m:dPr>
                        <m:ctrlPr>
                          <a:rPr lang="en-US" i="1">
                            <a:latin typeface="Cambria Math" panose="02040503050406030204" pitchFamily="18" charset="0"/>
                            <a:cs typeface="B Roya" panose="00000400000000000000" pitchFamily="2" charset="-78"/>
                          </a:rPr>
                        </m:ctrlPr>
                      </m:dPr>
                      <m:e>
                        <m:sSup>
                          <m:sSupPr>
                            <m:ctrlPr>
                              <a:rPr lang="en-US" i="1">
                                <a:latin typeface="Cambria Math" panose="02040503050406030204" pitchFamily="18" charset="0"/>
                                <a:cs typeface="B Roya" panose="00000400000000000000" pitchFamily="2" charset="-78"/>
                              </a:rPr>
                            </m:ctrlPr>
                          </m:sSupPr>
                          <m:e>
                            <m:r>
                              <a:rPr lang="en-US" i="1">
                                <a:latin typeface="Cambria Math" panose="02040503050406030204" pitchFamily="18" charset="0"/>
                                <a:cs typeface="B Roya" panose="00000400000000000000" pitchFamily="2" charset="-78"/>
                              </a:rPr>
                              <m:t>𝑛</m:t>
                            </m:r>
                          </m:e>
                          <m:sup>
                            <m:r>
                              <a:rPr lang="en-US" i="1">
                                <a:latin typeface="Cambria Math" panose="02040503050406030204" pitchFamily="18" charset="0"/>
                                <a:cs typeface="B Roya" panose="00000400000000000000" pitchFamily="2" charset="-78"/>
                              </a:rPr>
                              <m:t>2</m:t>
                            </m:r>
                          </m:sup>
                        </m:sSup>
                      </m:e>
                    </m:d>
                  </m:oMath>
                </a14:m>
                <a:r>
                  <a:rPr lang="fa-IR" dirty="0">
                    <a:cs typeface="B Roya" panose="00000400000000000000" pitchFamily="2" charset="-78"/>
                  </a:rPr>
                  <a:t> مرتب کند دستِ کم برابر است با:</a:t>
                </a:r>
                <a:r>
                  <a:rPr lang="en-US" dirty="0">
                    <a:cs typeface="B Roya" panose="00000400000000000000" pitchFamily="2" charset="-78"/>
                  </a:rPr>
                  <a:t> [2] </a:t>
                </a:r>
                <a:endParaRPr lang="fa-IR" dirty="0">
                  <a:cs typeface="B Roya" panose="00000400000000000000" pitchFamily="2" charset="-78"/>
                </a:endParaRPr>
              </a:p>
              <a:p>
                <a:pPr marL="457200" indent="-457200" algn="r" rtl="1">
                  <a:lnSpc>
                    <a:spcPct val="150000"/>
                  </a:lnSpc>
                  <a:buFont typeface="+mj-lt"/>
                  <a:buAutoNum type="alphaLcParenR"/>
                </a:pPr>
                <a14:m>
                  <m:oMath xmlns:m="http://schemas.openxmlformats.org/officeDocument/2006/math">
                    <m:f>
                      <m:fPr>
                        <m:ctrlPr>
                          <a:rPr lang="en-US" i="1" dirty="0">
                            <a:latin typeface="Cambria Math" panose="02040503050406030204" pitchFamily="18" charset="0"/>
                            <a:cs typeface="B Roya" panose="00000400000000000000" pitchFamily="2" charset="-78"/>
                          </a:rPr>
                        </m:ctrlPr>
                      </m:fPr>
                      <m:num>
                        <m:r>
                          <a:rPr lang="en-US" i="1" dirty="0">
                            <a:latin typeface="Cambria Math" panose="02040503050406030204" pitchFamily="18" charset="0"/>
                            <a:cs typeface="B Roya" panose="00000400000000000000" pitchFamily="2" charset="-78"/>
                          </a:rPr>
                          <m:t>1</m:t>
                        </m:r>
                      </m:num>
                      <m:den>
                        <m:r>
                          <a:rPr lang="en-US" i="1" dirty="0">
                            <a:latin typeface="Cambria Math" panose="02040503050406030204" pitchFamily="18" charset="0"/>
                            <a:cs typeface="B Roya" panose="00000400000000000000" pitchFamily="2" charset="-78"/>
                          </a:rPr>
                          <m:t>𝑛</m:t>
                        </m:r>
                      </m:den>
                    </m:f>
                  </m:oMath>
                </a14:m>
                <a:endParaRPr lang="en-US" dirty="0">
                  <a:cs typeface="B Roya" panose="00000400000000000000" pitchFamily="2" charset="-78"/>
                </a:endParaRPr>
              </a:p>
              <a:p>
                <a:pPr marL="457200" indent="-457200" algn="r" rtl="1">
                  <a:lnSpc>
                    <a:spcPct val="150000"/>
                  </a:lnSpc>
                  <a:buFont typeface="+mj-lt"/>
                  <a:buAutoNum type="alphaLcParenR"/>
                </a:pPr>
                <a14:m>
                  <m:oMath xmlns:m="http://schemas.openxmlformats.org/officeDocument/2006/math">
                    <m:f>
                      <m:fPr>
                        <m:ctrlPr>
                          <a:rPr lang="en-US" i="1" dirty="0">
                            <a:latin typeface="Cambria Math" panose="02040503050406030204" pitchFamily="18" charset="0"/>
                            <a:cs typeface="B Roya" panose="00000400000000000000" pitchFamily="2" charset="-78"/>
                          </a:rPr>
                        </m:ctrlPr>
                      </m:fPr>
                      <m:num>
                        <m:r>
                          <a:rPr lang="en-US" i="1" dirty="0">
                            <a:latin typeface="Cambria Math" panose="02040503050406030204" pitchFamily="18" charset="0"/>
                            <a:cs typeface="B Roya" panose="00000400000000000000" pitchFamily="2" charset="-78"/>
                          </a:rPr>
                          <m:t>1</m:t>
                        </m:r>
                      </m:num>
                      <m:den>
                        <m:r>
                          <a:rPr lang="en-US" i="1" dirty="0">
                            <a:latin typeface="Cambria Math" panose="02040503050406030204" pitchFamily="18" charset="0"/>
                            <a:cs typeface="B Roya" panose="00000400000000000000" pitchFamily="2" charset="-78"/>
                          </a:rPr>
                          <m:t>𝑛</m:t>
                        </m:r>
                        <m:r>
                          <a:rPr lang="en-US" i="1" dirty="0">
                            <a:latin typeface="Cambria Math" panose="02040503050406030204" pitchFamily="18" charset="0"/>
                            <a:cs typeface="B Roya" panose="00000400000000000000" pitchFamily="2" charset="-78"/>
                          </a:rPr>
                          <m:t>!</m:t>
                        </m:r>
                      </m:den>
                    </m:f>
                  </m:oMath>
                </a14:m>
                <a:endParaRPr lang="en-US" dirty="0">
                  <a:cs typeface="B Roya" panose="00000400000000000000" pitchFamily="2" charset="-78"/>
                </a:endParaRPr>
              </a:p>
              <a:p>
                <a:pPr marL="457200" indent="-457200" algn="r" rtl="1">
                  <a:lnSpc>
                    <a:spcPct val="150000"/>
                  </a:lnSpc>
                  <a:buFont typeface="+mj-lt"/>
                  <a:buAutoNum type="alphaLcParenR"/>
                </a:pPr>
                <a14:m>
                  <m:oMath xmlns:m="http://schemas.openxmlformats.org/officeDocument/2006/math">
                    <m:f>
                      <m:fPr>
                        <m:ctrlPr>
                          <a:rPr lang="en-US" i="1" dirty="0">
                            <a:latin typeface="Cambria Math" panose="02040503050406030204" pitchFamily="18" charset="0"/>
                            <a:cs typeface="B Roya" panose="00000400000000000000" pitchFamily="2" charset="-78"/>
                          </a:rPr>
                        </m:ctrlPr>
                      </m:fPr>
                      <m:num>
                        <m:r>
                          <a:rPr lang="en-US" i="1" dirty="0">
                            <a:latin typeface="Cambria Math" panose="02040503050406030204" pitchFamily="18" charset="0"/>
                            <a:cs typeface="B Roya" panose="00000400000000000000" pitchFamily="2" charset="-78"/>
                          </a:rPr>
                          <m:t>𝑛</m:t>
                        </m:r>
                      </m:num>
                      <m:den>
                        <m:r>
                          <a:rPr lang="en-US" i="1" dirty="0">
                            <a:latin typeface="Cambria Math" panose="02040503050406030204" pitchFamily="18" charset="0"/>
                            <a:cs typeface="B Roya" panose="00000400000000000000" pitchFamily="2" charset="-78"/>
                          </a:rPr>
                          <m:t>𝑛</m:t>
                        </m:r>
                        <m:r>
                          <a:rPr lang="en-US" i="1" dirty="0">
                            <a:latin typeface="Cambria Math" panose="02040503050406030204" pitchFamily="18" charset="0"/>
                            <a:cs typeface="B Roya" panose="00000400000000000000" pitchFamily="2" charset="-78"/>
                          </a:rPr>
                          <m:t>!</m:t>
                        </m:r>
                      </m:den>
                    </m:f>
                  </m:oMath>
                </a14:m>
                <a:endParaRPr lang="en-US" dirty="0">
                  <a:cs typeface="B Roya" panose="00000400000000000000" pitchFamily="2" charset="-78"/>
                </a:endParaRPr>
              </a:p>
              <a:p>
                <a:pPr marL="457200" indent="-457200" algn="r" rtl="1">
                  <a:lnSpc>
                    <a:spcPct val="150000"/>
                  </a:lnSpc>
                  <a:buFont typeface="+mj-lt"/>
                  <a:buAutoNum type="alphaLcParenR"/>
                </a:pPr>
                <a14:m>
                  <m:oMath xmlns:m="http://schemas.openxmlformats.org/officeDocument/2006/math">
                    <m:f>
                      <m:fPr>
                        <m:ctrlPr>
                          <a:rPr lang="en-US" i="1">
                            <a:latin typeface="Cambria Math" panose="02040503050406030204" pitchFamily="18" charset="0"/>
                            <a:cs typeface="B Roya" panose="00000400000000000000" pitchFamily="2" charset="-78"/>
                          </a:rPr>
                        </m:ctrlPr>
                      </m:fPr>
                      <m:num>
                        <m:sSup>
                          <m:sSupPr>
                            <m:ctrlPr>
                              <a:rPr lang="fa-IR" i="1">
                                <a:latin typeface="Cambria Math" panose="02040503050406030204" pitchFamily="18" charset="0"/>
                                <a:cs typeface="B Roya" panose="00000400000000000000" pitchFamily="2" charset="-78"/>
                              </a:rPr>
                            </m:ctrlPr>
                          </m:sSupPr>
                          <m:e>
                            <m:r>
                              <a:rPr lang="en-US" i="1">
                                <a:latin typeface="Cambria Math" panose="02040503050406030204" pitchFamily="18" charset="0"/>
                                <a:cs typeface="B Roya" panose="00000400000000000000" pitchFamily="2" charset="-78"/>
                              </a:rPr>
                              <m:t>𝑛</m:t>
                            </m:r>
                          </m:e>
                          <m:sup>
                            <m:r>
                              <a:rPr lang="en-US" i="1">
                                <a:latin typeface="Cambria Math" panose="02040503050406030204" pitchFamily="18" charset="0"/>
                                <a:cs typeface="B Roya" panose="00000400000000000000" pitchFamily="2" charset="-78"/>
                              </a:rPr>
                              <m:t>2</m:t>
                            </m:r>
                          </m:sup>
                        </m:sSup>
                      </m:num>
                      <m:den>
                        <m:r>
                          <a:rPr lang="en-US" i="1">
                            <a:latin typeface="Cambria Math" panose="02040503050406030204" pitchFamily="18" charset="0"/>
                            <a:cs typeface="B Roya" panose="00000400000000000000" pitchFamily="2" charset="-78"/>
                          </a:rPr>
                          <m:t>𝑛</m:t>
                        </m:r>
                        <m:r>
                          <a:rPr lang="en-US" i="1">
                            <a:latin typeface="Cambria Math" panose="02040503050406030204" pitchFamily="18" charset="0"/>
                            <a:cs typeface="B Roya" panose="00000400000000000000" pitchFamily="2" charset="-78"/>
                          </a:rPr>
                          <m:t>!</m:t>
                        </m:r>
                      </m:den>
                    </m:f>
                  </m:oMath>
                </a14:m>
                <a:endParaRPr lang="fa-IR" dirty="0">
                  <a:cs typeface="B Roya" panose="00000400000000000000" pitchFamily="2" charset="-78"/>
                </a:endParaRPr>
              </a:p>
            </p:txBody>
          </p:sp>
        </mc:Choice>
        <mc:Fallback xmlns="">
          <p:sp>
            <p:nvSpPr>
              <p:cNvPr id="12" name="TextBox 11">
                <a:extLst>
                  <a:ext uri="{FF2B5EF4-FFF2-40B4-BE49-F238E27FC236}">
                    <a16:creationId xmlns:a16="http://schemas.microsoft.com/office/drawing/2014/main" id="{B445831C-A17E-DD68-5856-A3B22B53D811}"/>
                  </a:ext>
                </a:extLst>
              </p:cNvPr>
              <p:cNvSpPr txBox="1">
                <a:spLocks noRot="1" noChangeAspect="1" noMove="1" noResize="1" noEditPoints="1" noAdjustHandles="1" noChangeArrowheads="1" noChangeShapeType="1" noTextEdit="1"/>
              </p:cNvSpPr>
              <p:nvPr/>
            </p:nvSpPr>
            <p:spPr>
              <a:xfrm>
                <a:off x="4224528" y="1322067"/>
                <a:ext cx="6720840" cy="3250955"/>
              </a:xfrm>
              <a:prstGeom prst="rect">
                <a:avLst/>
              </a:prstGeom>
              <a:blipFill>
                <a:blip r:embed="rId2"/>
                <a:stretch>
                  <a:fillRect l="-91" r="-635"/>
                </a:stretch>
              </a:blipFill>
            </p:spPr>
            <p:txBody>
              <a:bodyPr/>
              <a:lstStyle/>
              <a:p>
                <a:r>
                  <a:rPr lang="en-US">
                    <a:noFill/>
                  </a:rPr>
                  <a:t> </a:t>
                </a:r>
              </a:p>
            </p:txBody>
          </p:sp>
        </mc:Fallback>
      </mc:AlternateContent>
      <p:pic>
        <p:nvPicPr>
          <p:cNvPr id="14" name="Graphic 13" descr="Checkmark with solid fill">
            <a:extLst>
              <a:ext uri="{FF2B5EF4-FFF2-40B4-BE49-F238E27FC236}">
                <a16:creationId xmlns:a16="http://schemas.microsoft.com/office/drawing/2014/main" id="{8BAF8EF0-6F2A-38B2-2027-4CAD36FADE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1088" y="2752531"/>
            <a:ext cx="545841" cy="54584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7E2CD6-549D-1B50-124B-67B38FCCA783}"/>
                  </a:ext>
                </a:extLst>
              </p:cNvPr>
              <p:cNvSpPr txBox="1"/>
              <p:nvPr/>
            </p:nvSpPr>
            <p:spPr>
              <a:xfrm>
                <a:off x="4224528" y="4964700"/>
                <a:ext cx="6720840" cy="1476302"/>
              </a:xfrm>
              <a:prstGeom prst="rect">
                <a:avLst/>
              </a:prstGeom>
              <a:noFill/>
            </p:spPr>
            <p:txBody>
              <a:bodyPr wrap="square">
                <a:spAutoFit/>
              </a:bodyPr>
              <a:lstStyle/>
              <a:p>
                <a:pPr algn="just" rtl="1"/>
                <a:r>
                  <a:rPr lang="fa-IR" sz="2000" dirty="0">
                    <a:latin typeface="Cambria" panose="02040503050406030204" pitchFamily="18" charset="0"/>
                    <a:ea typeface="Cambria" panose="02040503050406030204" pitchFamily="18" charset="0"/>
                    <a:cs typeface="B Nazanin" panose="00000400000000000000" pitchFamily="2" charset="-78"/>
                  </a:rPr>
                  <a:t>اگر در هر مرحله، الگوریتم مرتب سازی سریع تصادفی بزرگترین (یا کوچک ترین) عنصر را به عنوان محور انتخاب کند، در آن صورت این الگوریتم مانند مرتب سازی سریع قطعی بر روی آرایة مرتب است که در زمان</a:t>
                </a:r>
                <a:r>
                  <a:rPr lang="en-US" sz="2000" dirty="0">
                    <a:cs typeface="B Roya" panose="00000400000000000000" pitchFamily="2" charset="-78"/>
                  </a:rPr>
                  <a:t>O</a:t>
                </a:r>
                <a14:m>
                  <m:oMath xmlns:m="http://schemas.openxmlformats.org/officeDocument/2006/math">
                    <m:d>
                      <m:dPr>
                        <m:ctrlPr>
                          <a:rPr lang="en-US" sz="2000" i="1">
                            <a:latin typeface="Cambria Math" panose="02040503050406030204" pitchFamily="18" charset="0"/>
                            <a:cs typeface="B Roya" panose="00000400000000000000" pitchFamily="2" charset="-78"/>
                          </a:rPr>
                        </m:ctrlPr>
                      </m:dPr>
                      <m:e>
                        <m:sSup>
                          <m:sSupPr>
                            <m:ctrlPr>
                              <a:rPr lang="en-US" sz="2000" i="1">
                                <a:latin typeface="Cambria Math" panose="02040503050406030204" pitchFamily="18" charset="0"/>
                                <a:cs typeface="B Roya" panose="00000400000000000000" pitchFamily="2" charset="-78"/>
                              </a:rPr>
                            </m:ctrlPr>
                          </m:sSupPr>
                          <m:e>
                            <m:r>
                              <a:rPr lang="en-US" sz="2000" i="1">
                                <a:latin typeface="Cambria Math" panose="02040503050406030204" pitchFamily="18" charset="0"/>
                                <a:cs typeface="B Roya" panose="00000400000000000000" pitchFamily="2" charset="-78"/>
                              </a:rPr>
                              <m:t>𝑛</m:t>
                            </m:r>
                          </m:e>
                          <m:sup>
                            <m:r>
                              <a:rPr lang="en-US" sz="2000" i="1">
                                <a:latin typeface="Cambria Math" panose="02040503050406030204" pitchFamily="18" charset="0"/>
                                <a:cs typeface="B Roya" panose="00000400000000000000" pitchFamily="2" charset="-78"/>
                              </a:rPr>
                              <m:t>2</m:t>
                            </m:r>
                          </m:sup>
                        </m:sSup>
                      </m:e>
                    </m:d>
                  </m:oMath>
                </a14:m>
                <a:r>
                  <a:rPr lang="fa-IR" sz="2000" dirty="0">
                    <a:latin typeface="Cambria" panose="02040503050406030204" pitchFamily="18" charset="0"/>
                    <a:ea typeface="Cambria" panose="02040503050406030204" pitchFamily="18" charset="0"/>
                    <a:cs typeface="B Nazanin" panose="00000400000000000000" pitchFamily="2" charset="-78"/>
                  </a:rPr>
                  <a:t> این کار را انجام میدهد.</a:t>
                </a:r>
              </a:p>
              <a:p>
                <a:pPr algn="just" rtl="1"/>
                <a:r>
                  <a:rPr lang="fa-IR" sz="2000" dirty="0">
                    <a:latin typeface="Cambria" panose="02040503050406030204" pitchFamily="18" charset="0"/>
                    <a:ea typeface="Cambria" panose="02040503050406030204" pitchFamily="18" charset="0"/>
                    <a:cs typeface="B Nazanin" panose="00000400000000000000" pitchFamily="2" charset="-78"/>
                  </a:rPr>
                  <a:t>احتمال این که چنین حالتی رخ دهد برابر است با: </a:t>
                </a:r>
                <a14:m>
                  <m:oMath xmlns:m="http://schemas.openxmlformats.org/officeDocument/2006/math">
                    <m:nary>
                      <m:naryPr>
                        <m:chr m:val="∏"/>
                        <m:limLoc m:val="subSup"/>
                        <m:ctrlPr>
                          <a:rPr lang="fa-IR" sz="2000" i="1" smtClean="0">
                            <a:latin typeface="Cambria Math" panose="02040503050406030204" pitchFamily="18" charset="0"/>
                            <a:ea typeface="Cambria" panose="02040503050406030204" pitchFamily="18" charset="0"/>
                            <a:cs typeface="B Nazanin" panose="00000400000000000000" pitchFamily="2" charset="-78"/>
                          </a:rPr>
                        </m:ctrlPr>
                      </m:naryPr>
                      <m:sub>
                        <m:r>
                          <m:rPr>
                            <m:brk m:alnAt="25"/>
                          </m:rPr>
                          <a:rPr lang="en-US" sz="2000" b="0" i="1" smtClean="0">
                            <a:latin typeface="Cambria Math" panose="02040503050406030204" pitchFamily="18" charset="0"/>
                            <a:ea typeface="Cambria" panose="02040503050406030204" pitchFamily="18" charset="0"/>
                            <a:cs typeface="B Nazanin" panose="00000400000000000000" pitchFamily="2" charset="-78"/>
                          </a:rPr>
                          <m:t>𝑘</m:t>
                        </m:r>
                        <m:r>
                          <a:rPr lang="en-US" sz="2000" b="0" i="1" smtClean="0">
                            <a:latin typeface="Cambria Math" panose="02040503050406030204" pitchFamily="18" charset="0"/>
                            <a:ea typeface="Cambria" panose="02040503050406030204" pitchFamily="18" charset="0"/>
                            <a:cs typeface="B Nazanin" panose="00000400000000000000" pitchFamily="2" charset="-78"/>
                          </a:rPr>
                          <m:t>=</m:t>
                        </m:r>
                        <m:r>
                          <a:rPr lang="en-US" sz="2000" b="0" i="1" smtClean="0">
                            <a:latin typeface="Cambria Math" panose="02040503050406030204" pitchFamily="18" charset="0"/>
                            <a:ea typeface="Cambria" panose="02040503050406030204" pitchFamily="18" charset="0"/>
                            <a:cs typeface="B Nazanin" panose="00000400000000000000" pitchFamily="2" charset="-78"/>
                          </a:rPr>
                          <m:t>1</m:t>
                        </m:r>
                      </m:sub>
                      <m:sup>
                        <m:r>
                          <a:rPr lang="en-US" sz="2000" b="0" i="1" smtClean="0">
                            <a:latin typeface="Cambria Math" panose="02040503050406030204" pitchFamily="18" charset="0"/>
                            <a:ea typeface="Cambria" panose="02040503050406030204" pitchFamily="18" charset="0"/>
                            <a:cs typeface="B Nazanin" panose="00000400000000000000" pitchFamily="2" charset="-78"/>
                          </a:rPr>
                          <m:t>𝑛</m:t>
                        </m:r>
                      </m:sup>
                      <m:e>
                        <m:d>
                          <m:dPr>
                            <m:ctrlPr>
                              <a:rPr lang="en-US" sz="2000" b="0" i="1" smtClean="0">
                                <a:latin typeface="Cambria Math" panose="02040503050406030204" pitchFamily="18" charset="0"/>
                                <a:ea typeface="Cambria" panose="02040503050406030204" pitchFamily="18" charset="0"/>
                                <a:cs typeface="B Nazanin" panose="00000400000000000000" pitchFamily="2" charset="-78"/>
                              </a:rPr>
                            </m:ctrlPr>
                          </m:dPr>
                          <m:e>
                            <m:f>
                              <m:fPr>
                                <m:ctrlPr>
                                  <a:rPr lang="en-US" sz="2000" b="0" i="1" smtClean="0">
                                    <a:latin typeface="Cambria Math" panose="02040503050406030204" pitchFamily="18" charset="0"/>
                                    <a:ea typeface="Cambria" panose="02040503050406030204" pitchFamily="18" charset="0"/>
                                    <a:cs typeface="B Nazanin" panose="00000400000000000000" pitchFamily="2" charset="-78"/>
                                  </a:rPr>
                                </m:ctrlPr>
                              </m:fPr>
                              <m:num>
                                <m:r>
                                  <a:rPr lang="en-US" sz="2000" b="0" i="1" smtClean="0">
                                    <a:latin typeface="Cambria Math" panose="02040503050406030204" pitchFamily="18" charset="0"/>
                                    <a:ea typeface="Cambria" panose="02040503050406030204" pitchFamily="18" charset="0"/>
                                    <a:cs typeface="B Nazanin" panose="00000400000000000000" pitchFamily="2" charset="-78"/>
                                  </a:rPr>
                                  <m:t>1</m:t>
                                </m:r>
                              </m:num>
                              <m:den>
                                <m:r>
                                  <a:rPr lang="en-US" sz="2000" b="0" i="1" smtClean="0">
                                    <a:latin typeface="Cambria Math" panose="02040503050406030204" pitchFamily="18" charset="0"/>
                                    <a:ea typeface="Cambria" panose="02040503050406030204" pitchFamily="18" charset="0"/>
                                    <a:cs typeface="B Nazanin" panose="00000400000000000000" pitchFamily="2" charset="-78"/>
                                  </a:rPr>
                                  <m:t>𝑘</m:t>
                                </m:r>
                              </m:den>
                            </m:f>
                          </m:e>
                        </m:d>
                        <m:r>
                          <a:rPr lang="en-US" sz="2000" b="0" i="1" smtClean="0">
                            <a:latin typeface="Cambria Math" panose="02040503050406030204" pitchFamily="18" charset="0"/>
                            <a:ea typeface="Cambria" panose="02040503050406030204" pitchFamily="18" charset="0"/>
                            <a:cs typeface="B Nazanin" panose="00000400000000000000" pitchFamily="2" charset="-78"/>
                          </a:rPr>
                          <m:t>=</m:t>
                        </m:r>
                        <m:f>
                          <m:fPr>
                            <m:ctrlPr>
                              <a:rPr lang="en-US" sz="2000" b="0" i="1" smtClean="0">
                                <a:latin typeface="Cambria Math" panose="02040503050406030204" pitchFamily="18" charset="0"/>
                                <a:ea typeface="Cambria" panose="02040503050406030204" pitchFamily="18" charset="0"/>
                                <a:cs typeface="B Nazanin" panose="00000400000000000000" pitchFamily="2" charset="-78"/>
                              </a:rPr>
                            </m:ctrlPr>
                          </m:fPr>
                          <m:num>
                            <m:r>
                              <a:rPr lang="en-US" sz="2000" b="0" i="1" smtClean="0">
                                <a:latin typeface="Cambria Math" panose="02040503050406030204" pitchFamily="18" charset="0"/>
                                <a:ea typeface="Cambria" panose="02040503050406030204" pitchFamily="18" charset="0"/>
                                <a:cs typeface="B Nazanin" panose="00000400000000000000" pitchFamily="2" charset="-78"/>
                              </a:rPr>
                              <m:t>1</m:t>
                            </m:r>
                          </m:num>
                          <m:den>
                            <m:r>
                              <a:rPr lang="en-US" sz="2000" b="0" i="1" smtClean="0">
                                <a:latin typeface="Cambria Math" panose="02040503050406030204" pitchFamily="18" charset="0"/>
                                <a:ea typeface="Cambria" panose="02040503050406030204" pitchFamily="18" charset="0"/>
                                <a:cs typeface="B Nazanin" panose="00000400000000000000" pitchFamily="2" charset="-78"/>
                              </a:rPr>
                              <m:t>𝑛</m:t>
                            </m:r>
                            <m:r>
                              <a:rPr lang="en-US" sz="2000" b="0" i="1" smtClean="0">
                                <a:latin typeface="Cambria Math" panose="02040503050406030204" pitchFamily="18" charset="0"/>
                                <a:ea typeface="Cambria" panose="02040503050406030204" pitchFamily="18" charset="0"/>
                                <a:cs typeface="B Nazanin" panose="00000400000000000000" pitchFamily="2" charset="-78"/>
                              </a:rPr>
                              <m:t>!</m:t>
                            </m:r>
                          </m:den>
                        </m:f>
                      </m:e>
                    </m:nary>
                  </m:oMath>
                </a14:m>
                <a:endParaRPr lang="en-US" sz="2000" dirty="0">
                  <a:latin typeface="Cambria" panose="02040503050406030204" pitchFamily="18" charset="0"/>
                  <a:ea typeface="Cambria" panose="02040503050406030204" pitchFamily="18" charset="0"/>
                  <a:cs typeface="B Nazanin" panose="00000400000000000000" pitchFamily="2" charset="-78"/>
                </a:endParaRPr>
              </a:p>
            </p:txBody>
          </p:sp>
        </mc:Choice>
        <mc:Fallback xmlns="">
          <p:sp>
            <p:nvSpPr>
              <p:cNvPr id="16" name="TextBox 15">
                <a:extLst>
                  <a:ext uri="{FF2B5EF4-FFF2-40B4-BE49-F238E27FC236}">
                    <a16:creationId xmlns:a16="http://schemas.microsoft.com/office/drawing/2014/main" id="{5E7E2CD6-549D-1B50-124B-67B38FCCA783}"/>
                  </a:ext>
                </a:extLst>
              </p:cNvPr>
              <p:cNvSpPr txBox="1">
                <a:spLocks noRot="1" noChangeAspect="1" noMove="1" noResize="1" noEditPoints="1" noAdjustHandles="1" noChangeArrowheads="1" noChangeShapeType="1" noTextEdit="1"/>
              </p:cNvSpPr>
              <p:nvPr/>
            </p:nvSpPr>
            <p:spPr>
              <a:xfrm>
                <a:off x="4224528" y="4964700"/>
                <a:ext cx="6720840" cy="1476302"/>
              </a:xfrm>
              <a:prstGeom prst="rect">
                <a:avLst/>
              </a:prstGeom>
              <a:blipFill>
                <a:blip r:embed="rId5"/>
                <a:stretch>
                  <a:fillRect l="-1813" t="-2058" r="-816" b="-3704"/>
                </a:stretch>
              </a:blipFill>
            </p:spPr>
            <p:txBody>
              <a:bodyPr/>
              <a:lstStyle/>
              <a:p>
                <a:r>
                  <a:rPr lang="en-US">
                    <a:noFill/>
                  </a:rPr>
                  <a:t> </a:t>
                </a:r>
              </a:p>
            </p:txBody>
          </p:sp>
        </mc:Fallback>
      </mc:AlternateContent>
    </p:spTree>
    <p:extLst>
      <p:ext uri="{BB962C8B-B14F-4D97-AF65-F5344CB8AC3E}">
        <p14:creationId xmlns:p14="http://schemas.microsoft.com/office/powerpoint/2010/main" val="312678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0359-5524-5C2B-1112-0B642150685E}"/>
              </a:ext>
            </a:extLst>
          </p:cNvPr>
          <p:cNvSpPr>
            <a:spLocks noGrp="1"/>
          </p:cNvSpPr>
          <p:nvPr>
            <p:ph type="title"/>
          </p:nvPr>
        </p:nvSpPr>
        <p:spPr>
          <a:xfrm>
            <a:off x="8257592" y="694114"/>
            <a:ext cx="2976092" cy="624964"/>
          </a:xfrm>
        </p:spPr>
        <p:txBody>
          <a:bodyPr/>
          <a:lstStyle/>
          <a:p>
            <a:pPr algn="r"/>
            <a:r>
              <a:rPr lang="fa-IR" sz="2400" dirty="0">
                <a:cs typeface="Titr" panose="00000700000000000000" pitchFamily="2" charset="-78"/>
              </a:rPr>
              <a:t>مثال اختیاری</a:t>
            </a:r>
            <a:endParaRPr lang="en-US" sz="2400" dirty="0">
              <a:cs typeface="Titr" panose="00000700000000000000" pitchFamily="2" charset="-78"/>
            </a:endParaRPr>
          </a:p>
        </p:txBody>
      </p:sp>
      <p:sp>
        <p:nvSpPr>
          <p:cNvPr id="4" name="Footer Placeholder 3">
            <a:extLst>
              <a:ext uri="{FF2B5EF4-FFF2-40B4-BE49-F238E27FC236}">
                <a16:creationId xmlns:a16="http://schemas.microsoft.com/office/drawing/2014/main" id="{79C4567F-3CFE-760F-EE8B-25AD9B315172}"/>
              </a:ext>
            </a:extLst>
          </p:cNvPr>
          <p:cNvSpPr>
            <a:spLocks noGrp="1"/>
          </p:cNvSpPr>
          <p:nvPr>
            <p:ph type="ftr" sz="quarter" idx="11"/>
          </p:nvPr>
        </p:nvSpPr>
        <p:spPr/>
        <p:txBody>
          <a:bodyPr/>
          <a:lstStyle/>
          <a:p>
            <a:r>
              <a:rPr lang="en-US" dirty="0"/>
              <a:t>DS02_PJ</a:t>
            </a:r>
          </a:p>
        </p:txBody>
      </p:sp>
      <p:sp>
        <p:nvSpPr>
          <p:cNvPr id="5" name="Slide Number Placeholder 4">
            <a:extLst>
              <a:ext uri="{FF2B5EF4-FFF2-40B4-BE49-F238E27FC236}">
                <a16:creationId xmlns:a16="http://schemas.microsoft.com/office/drawing/2014/main" id="{6F634B6A-5874-6BDD-7125-9E7F4C4FDE3D}"/>
              </a:ext>
            </a:extLst>
          </p:cNvPr>
          <p:cNvSpPr>
            <a:spLocks noGrp="1"/>
          </p:cNvSpPr>
          <p:nvPr>
            <p:ph type="sldNum" sz="quarter" idx="12"/>
          </p:nvPr>
        </p:nvSpPr>
        <p:spPr/>
        <p:txBody>
          <a:bodyPr/>
          <a:lstStyle/>
          <a:p>
            <a:fld id="{48F63A3B-78C7-47BE-AE5E-E10140E04643}" type="slidenum">
              <a:rPr lang="en-US" smtClean="0"/>
              <a:t>29</a:t>
            </a:fld>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45831C-A17E-DD68-5856-A3B22B53D811}"/>
                  </a:ext>
                </a:extLst>
              </p:cNvPr>
              <p:cNvSpPr txBox="1"/>
              <p:nvPr/>
            </p:nvSpPr>
            <p:spPr>
              <a:xfrm>
                <a:off x="3676261" y="1736149"/>
                <a:ext cx="7968343" cy="2550698"/>
              </a:xfrm>
              <a:prstGeom prst="rect">
                <a:avLst/>
              </a:prstGeom>
              <a:noFill/>
            </p:spPr>
            <p:txBody>
              <a:bodyPr wrap="square">
                <a:spAutoFit/>
              </a:bodyPr>
              <a:lstStyle/>
              <a:p>
                <a:pPr algn="r" rtl="1">
                  <a:lnSpc>
                    <a:spcPct val="150000"/>
                  </a:lnSpc>
                </a:pPr>
                <a:r>
                  <a:rPr lang="fa-IR" dirty="0">
                    <a:cs typeface="B Roya" panose="00000400000000000000" pitchFamily="2" charset="-78"/>
                  </a:rPr>
                  <a:t>کدام یک از گزینه های زیر در مورد مرتب سازی سریع با بیان متداول آن (انتخاب عنصر اول به عنوان محور</a:t>
                </a:r>
                <a:r>
                  <a:rPr lang="en-US" dirty="0">
                    <a:cs typeface="B Roya" panose="00000400000000000000" pitchFamily="2" charset="-78"/>
                  </a:rPr>
                  <a:t>(</a:t>
                </a:r>
                <a:r>
                  <a:rPr lang="fa-IR" dirty="0">
                    <a:cs typeface="B Roya" panose="00000400000000000000" pitchFamily="2" charset="-78"/>
                  </a:rPr>
                  <a:t> درست است؟</a:t>
                </a:r>
                <a:r>
                  <a:rPr lang="en-US" dirty="0">
                    <a:cs typeface="B Roya" panose="00000400000000000000" pitchFamily="2" charset="-78"/>
                  </a:rPr>
                  <a:t> [2] </a:t>
                </a:r>
                <a:endParaRPr lang="fa-IR" dirty="0">
                  <a:cs typeface="B Roya" panose="00000400000000000000" pitchFamily="2" charset="-78"/>
                </a:endParaRPr>
              </a:p>
              <a:p>
                <a:pPr marL="457200" indent="-457200" algn="r" rtl="1">
                  <a:lnSpc>
                    <a:spcPct val="150000"/>
                  </a:lnSpc>
                  <a:buFont typeface="+mj-lt"/>
                  <a:buAutoNum type="alphaLcParenR"/>
                </a:pPr>
                <a:r>
                  <a:rPr lang="fa-IR" dirty="0">
                    <a:cs typeface="B Roya" panose="00000400000000000000" pitchFamily="2" charset="-78"/>
                  </a:rPr>
                  <a:t>اگر آرایه ورودی از قبل مرتب باشد زمان اجرای آن </a:t>
                </a:r>
                <a14:m>
                  <m:oMath xmlns:m="http://schemas.openxmlformats.org/officeDocument/2006/math">
                    <m:r>
                      <a:rPr lang="fa-IR" i="1" smtClean="0">
                        <a:latin typeface="Cambria Math" panose="02040503050406030204" pitchFamily="18" charset="0"/>
                        <a:ea typeface="Cambria Math" panose="02040503050406030204" pitchFamily="18" charset="0"/>
                        <a:cs typeface="B Roya" panose="00000400000000000000" pitchFamily="2" charset="-78"/>
                      </a:rPr>
                      <m:t>𝜃</m:t>
                    </m:r>
                    <m:r>
                      <a:rPr lang="en-US" b="0" i="1" smtClean="0">
                        <a:latin typeface="Cambria Math" panose="02040503050406030204" pitchFamily="18" charset="0"/>
                        <a:ea typeface="Cambria Math" panose="02040503050406030204" pitchFamily="18" charset="0"/>
                        <a:cs typeface="B Roya" panose="00000400000000000000" pitchFamily="2" charset="-78"/>
                      </a:rPr>
                      <m:t>(</m:t>
                    </m:r>
                    <m:r>
                      <a:rPr lang="en-US" b="0" i="1" smtClean="0">
                        <a:latin typeface="Cambria Math" panose="02040503050406030204" pitchFamily="18" charset="0"/>
                        <a:ea typeface="Cambria Math" panose="02040503050406030204" pitchFamily="18" charset="0"/>
                        <a:cs typeface="B Roya" panose="00000400000000000000" pitchFamily="2" charset="-78"/>
                      </a:rPr>
                      <m:t>𝑛</m:t>
                    </m:r>
                    <m:r>
                      <a:rPr lang="en-US" b="0" i="1" smtClean="0">
                        <a:latin typeface="Cambria Math" panose="02040503050406030204" pitchFamily="18" charset="0"/>
                        <a:ea typeface="Cambria Math" panose="02040503050406030204" pitchFamily="18" charset="0"/>
                        <a:cs typeface="B Roya" panose="00000400000000000000" pitchFamily="2" charset="-78"/>
                      </a:rPr>
                      <m:t>)</m:t>
                    </m:r>
                  </m:oMath>
                </a14:m>
                <a:r>
                  <a:rPr lang="fa-IR" dirty="0">
                    <a:cs typeface="B Roya" panose="00000400000000000000" pitchFamily="2" charset="-78"/>
                  </a:rPr>
                  <a:t> است</a:t>
                </a:r>
              </a:p>
              <a:p>
                <a:pPr marL="457200" indent="-457200" algn="r" rtl="1">
                  <a:lnSpc>
                    <a:spcPct val="150000"/>
                  </a:lnSpc>
                  <a:buFont typeface="+mj-lt"/>
                  <a:buAutoNum type="alphaLcParenR"/>
                </a:pPr>
                <a:r>
                  <a:rPr lang="fa-IR" dirty="0">
                    <a:cs typeface="B Roya" panose="00000400000000000000" pitchFamily="2" charset="-78"/>
                  </a:rPr>
                  <a:t>اگر آرایه ورودی از قبل مرتب باشد زمان اجرای آن </a:t>
                </a:r>
                <a14:m>
                  <m:oMath xmlns:m="http://schemas.openxmlformats.org/officeDocument/2006/math">
                    <m:r>
                      <a:rPr lang="fa-IR" i="1" smtClean="0">
                        <a:latin typeface="Cambria Math" panose="02040503050406030204" pitchFamily="18" charset="0"/>
                        <a:ea typeface="Cambria Math" panose="02040503050406030204" pitchFamily="18" charset="0"/>
                        <a:cs typeface="B Roya" panose="00000400000000000000" pitchFamily="2" charset="-78"/>
                      </a:rPr>
                      <m:t>𝜃</m:t>
                    </m:r>
                    <m:r>
                      <a:rPr lang="en-US" b="0" i="1" smtClean="0">
                        <a:latin typeface="Cambria Math" panose="02040503050406030204" pitchFamily="18" charset="0"/>
                        <a:ea typeface="Cambria Math" panose="02040503050406030204" pitchFamily="18" charset="0"/>
                        <a:cs typeface="B Roya" panose="00000400000000000000" pitchFamily="2" charset="-78"/>
                      </a:rPr>
                      <m:t>(</m:t>
                    </m:r>
                    <m:r>
                      <a:rPr lang="en-US" b="0" i="1" smtClean="0">
                        <a:latin typeface="Cambria Math" panose="02040503050406030204" pitchFamily="18" charset="0"/>
                        <a:ea typeface="Cambria Math" panose="02040503050406030204" pitchFamily="18" charset="0"/>
                        <a:cs typeface="B Roya" panose="00000400000000000000" pitchFamily="2" charset="-78"/>
                      </a:rPr>
                      <m:t>𝑛</m:t>
                    </m:r>
                    <m:func>
                      <m:funcPr>
                        <m:ctrlPr>
                          <a:rPr lang="en-US" b="0" i="1" smtClean="0">
                            <a:latin typeface="Cambria Math" panose="02040503050406030204" pitchFamily="18" charset="0"/>
                            <a:ea typeface="Cambria Math" panose="02040503050406030204" pitchFamily="18" charset="0"/>
                            <a:cs typeface="B Roya" panose="00000400000000000000" pitchFamily="2" charset="-78"/>
                          </a:rPr>
                        </m:ctrlPr>
                      </m:funcPr>
                      <m:fName>
                        <m:r>
                          <m:rPr>
                            <m:sty m:val="p"/>
                          </m:rPr>
                          <a:rPr lang="en-US" b="0" i="0" smtClean="0">
                            <a:latin typeface="Cambria Math" panose="02040503050406030204" pitchFamily="18" charset="0"/>
                            <a:ea typeface="Cambria Math" panose="02040503050406030204" pitchFamily="18" charset="0"/>
                            <a:cs typeface="B Roya" panose="00000400000000000000" pitchFamily="2" charset="-78"/>
                          </a:rPr>
                          <m:t>log</m:t>
                        </m:r>
                      </m:fName>
                      <m:e>
                        <m:r>
                          <a:rPr lang="en-US" b="0" i="1" smtClean="0">
                            <a:latin typeface="Cambria Math" panose="02040503050406030204" pitchFamily="18" charset="0"/>
                            <a:ea typeface="Cambria Math" panose="02040503050406030204" pitchFamily="18" charset="0"/>
                            <a:cs typeface="B Roya" panose="00000400000000000000" pitchFamily="2" charset="-78"/>
                          </a:rPr>
                          <m:t>𝑛</m:t>
                        </m:r>
                      </m:e>
                    </m:func>
                    <m:r>
                      <a:rPr lang="en-US" b="0" i="1" smtClean="0">
                        <a:latin typeface="Cambria Math" panose="02040503050406030204" pitchFamily="18" charset="0"/>
                        <a:ea typeface="Cambria Math" panose="02040503050406030204" pitchFamily="18" charset="0"/>
                        <a:cs typeface="B Roya" panose="00000400000000000000" pitchFamily="2" charset="-78"/>
                      </a:rPr>
                      <m:t>)</m:t>
                    </m:r>
                  </m:oMath>
                </a14:m>
                <a:r>
                  <a:rPr lang="fa-IR" dirty="0">
                    <a:cs typeface="B Roya" panose="00000400000000000000" pitchFamily="2" charset="-78"/>
                  </a:rPr>
                  <a:t> است</a:t>
                </a:r>
              </a:p>
              <a:p>
                <a:pPr marL="457200" indent="-457200" algn="r" rtl="1">
                  <a:lnSpc>
                    <a:spcPct val="150000"/>
                  </a:lnSpc>
                  <a:buFont typeface="+mj-lt"/>
                  <a:buAutoNum type="alphaLcParenR"/>
                </a:pPr>
                <a:r>
                  <a:rPr lang="fa-IR" dirty="0">
                    <a:cs typeface="B Roya" panose="00000400000000000000" pitchFamily="2" charset="-78"/>
                  </a:rPr>
                  <a:t>اگر آرایه ورودی برعکس مرتب شده باشد زمان اجرای آن</a:t>
                </a:r>
                <a14:m>
                  <m:oMath xmlns:m="http://schemas.openxmlformats.org/officeDocument/2006/math">
                    <m:r>
                      <a:rPr lang="en-US" b="0" i="0" smtClean="0">
                        <a:latin typeface="Cambria Math" panose="02040503050406030204" pitchFamily="18" charset="0"/>
                        <a:ea typeface="Cambria Math" panose="02040503050406030204" pitchFamily="18" charset="0"/>
                        <a:cs typeface="B Roya" panose="00000400000000000000" pitchFamily="2" charset="-78"/>
                      </a:rPr>
                      <m:t> </m:t>
                    </m:r>
                    <m:r>
                      <a:rPr lang="fa-IR" i="1">
                        <a:latin typeface="Cambria Math" panose="02040503050406030204" pitchFamily="18" charset="0"/>
                        <a:ea typeface="Cambria Math" panose="02040503050406030204" pitchFamily="18" charset="0"/>
                        <a:cs typeface="B Roya" panose="00000400000000000000" pitchFamily="2" charset="-78"/>
                      </a:rPr>
                      <m:t>𝜃</m:t>
                    </m:r>
                    <m:r>
                      <a:rPr lang="en-US" i="1">
                        <a:latin typeface="Cambria Math" panose="02040503050406030204" pitchFamily="18" charset="0"/>
                        <a:ea typeface="Cambria Math" panose="02040503050406030204" pitchFamily="18" charset="0"/>
                        <a:cs typeface="B Roya" panose="00000400000000000000" pitchFamily="2" charset="-78"/>
                      </a:rPr>
                      <m:t>(</m:t>
                    </m:r>
                    <m:r>
                      <a:rPr lang="en-US" i="1">
                        <a:latin typeface="Cambria Math" panose="02040503050406030204" pitchFamily="18" charset="0"/>
                        <a:ea typeface="Cambria Math" panose="02040503050406030204" pitchFamily="18" charset="0"/>
                        <a:cs typeface="B Roya" panose="00000400000000000000" pitchFamily="2" charset="-78"/>
                      </a:rPr>
                      <m:t>𝑛</m:t>
                    </m:r>
                    <m:func>
                      <m:funcPr>
                        <m:ctrlPr>
                          <a:rPr lang="en-US" i="1">
                            <a:latin typeface="Cambria Math" panose="02040503050406030204" pitchFamily="18" charset="0"/>
                            <a:ea typeface="Cambria Math" panose="02040503050406030204" pitchFamily="18" charset="0"/>
                            <a:cs typeface="B Roya" panose="00000400000000000000" pitchFamily="2" charset="-78"/>
                          </a:rPr>
                        </m:ctrlPr>
                      </m:funcPr>
                      <m:fName>
                        <m:r>
                          <m:rPr>
                            <m:sty m:val="p"/>
                          </m:rPr>
                          <a:rPr lang="en-US">
                            <a:latin typeface="Cambria Math" panose="02040503050406030204" pitchFamily="18" charset="0"/>
                            <a:ea typeface="Cambria Math" panose="02040503050406030204" pitchFamily="18" charset="0"/>
                            <a:cs typeface="B Roya" panose="00000400000000000000" pitchFamily="2" charset="-78"/>
                          </a:rPr>
                          <m:t>log</m:t>
                        </m:r>
                      </m:fName>
                      <m:e>
                        <m:r>
                          <a:rPr lang="en-US" i="1">
                            <a:latin typeface="Cambria Math" panose="02040503050406030204" pitchFamily="18" charset="0"/>
                            <a:ea typeface="Cambria Math" panose="02040503050406030204" pitchFamily="18" charset="0"/>
                            <a:cs typeface="B Roya" panose="00000400000000000000" pitchFamily="2" charset="-78"/>
                          </a:rPr>
                          <m:t>𝑛</m:t>
                        </m:r>
                      </m:e>
                    </m:func>
                    <m:r>
                      <a:rPr lang="en-US" i="1">
                        <a:latin typeface="Cambria Math" panose="02040503050406030204" pitchFamily="18" charset="0"/>
                        <a:ea typeface="Cambria Math" panose="02040503050406030204" pitchFamily="18" charset="0"/>
                        <a:cs typeface="B Roya" panose="00000400000000000000" pitchFamily="2" charset="-78"/>
                      </a:rPr>
                      <m:t>)</m:t>
                    </m:r>
                  </m:oMath>
                </a14:m>
                <a:r>
                  <a:rPr lang="fa-IR" dirty="0">
                    <a:cs typeface="B Roya" panose="00000400000000000000" pitchFamily="2" charset="-78"/>
                  </a:rPr>
                  <a:t>است</a:t>
                </a:r>
              </a:p>
              <a:p>
                <a:pPr marL="457200" indent="-457200" algn="r" rtl="1">
                  <a:lnSpc>
                    <a:spcPct val="150000"/>
                  </a:lnSpc>
                  <a:buFont typeface="+mj-lt"/>
                  <a:buAutoNum type="alphaLcParenR"/>
                </a:pPr>
                <a:r>
                  <a:rPr lang="fa-IR" dirty="0">
                    <a:cs typeface="B Roya" panose="00000400000000000000" pitchFamily="2" charset="-78"/>
                  </a:rPr>
                  <a:t>اگر درایه های آرایه ورودی دارای مقدار یکسان باشند، زمان اجرای آن </a:t>
                </a:r>
                <a14:m>
                  <m:oMath xmlns:m="http://schemas.openxmlformats.org/officeDocument/2006/math">
                    <m:r>
                      <a:rPr lang="fa-IR" i="1" smtClean="0">
                        <a:latin typeface="Cambria Math" panose="02040503050406030204" pitchFamily="18" charset="0"/>
                        <a:ea typeface="Cambria Math" panose="02040503050406030204" pitchFamily="18" charset="0"/>
                        <a:cs typeface="B Roya" panose="00000400000000000000" pitchFamily="2" charset="-78"/>
                      </a:rPr>
                      <m:t>𝜃</m:t>
                    </m:r>
                    <m:r>
                      <a:rPr lang="en-US" b="0" i="1" smtClean="0">
                        <a:latin typeface="Cambria Math" panose="02040503050406030204" pitchFamily="18" charset="0"/>
                        <a:ea typeface="Cambria Math" panose="02040503050406030204" pitchFamily="18" charset="0"/>
                        <a:cs typeface="B Roya" panose="00000400000000000000" pitchFamily="2" charset="-78"/>
                      </a:rPr>
                      <m:t>(</m:t>
                    </m:r>
                    <m:r>
                      <a:rPr lang="en-US" b="0" i="1" smtClean="0">
                        <a:latin typeface="Cambria Math" panose="02040503050406030204" pitchFamily="18" charset="0"/>
                        <a:ea typeface="Cambria Math" panose="02040503050406030204" pitchFamily="18" charset="0"/>
                        <a:cs typeface="B Roya" panose="00000400000000000000" pitchFamily="2" charset="-78"/>
                      </a:rPr>
                      <m:t>𝑛</m:t>
                    </m:r>
                    <m:func>
                      <m:funcPr>
                        <m:ctrlPr>
                          <a:rPr lang="en-US" b="0" i="1" smtClean="0">
                            <a:latin typeface="Cambria Math" panose="02040503050406030204" pitchFamily="18" charset="0"/>
                            <a:ea typeface="Cambria Math" panose="02040503050406030204" pitchFamily="18" charset="0"/>
                            <a:cs typeface="B Roya" panose="00000400000000000000" pitchFamily="2" charset="-78"/>
                          </a:rPr>
                        </m:ctrlPr>
                      </m:funcPr>
                      <m:fName>
                        <m:r>
                          <m:rPr>
                            <m:sty m:val="p"/>
                          </m:rPr>
                          <a:rPr lang="en-US" b="0" i="0" smtClean="0">
                            <a:latin typeface="Cambria Math" panose="02040503050406030204" pitchFamily="18" charset="0"/>
                            <a:ea typeface="Cambria Math" panose="02040503050406030204" pitchFamily="18" charset="0"/>
                            <a:cs typeface="B Roya" panose="00000400000000000000" pitchFamily="2" charset="-78"/>
                          </a:rPr>
                          <m:t>log</m:t>
                        </m:r>
                      </m:fName>
                      <m:e>
                        <m:r>
                          <a:rPr lang="en-US" b="0" i="1" smtClean="0">
                            <a:latin typeface="Cambria Math" panose="02040503050406030204" pitchFamily="18" charset="0"/>
                            <a:ea typeface="Cambria Math" panose="02040503050406030204" pitchFamily="18" charset="0"/>
                            <a:cs typeface="B Roya" panose="00000400000000000000" pitchFamily="2" charset="-78"/>
                          </a:rPr>
                          <m:t>𝑛</m:t>
                        </m:r>
                      </m:e>
                    </m:func>
                    <m:r>
                      <a:rPr lang="en-US" b="0" i="1" smtClean="0">
                        <a:latin typeface="Cambria Math" panose="02040503050406030204" pitchFamily="18" charset="0"/>
                        <a:ea typeface="Cambria Math" panose="02040503050406030204" pitchFamily="18" charset="0"/>
                        <a:cs typeface="B Roya" panose="00000400000000000000" pitchFamily="2" charset="-78"/>
                      </a:rPr>
                      <m:t>)</m:t>
                    </m:r>
                  </m:oMath>
                </a14:m>
                <a:r>
                  <a:rPr lang="fa-IR" dirty="0">
                    <a:cs typeface="B Roya" panose="00000400000000000000" pitchFamily="2" charset="-78"/>
                  </a:rPr>
                  <a:t> است</a:t>
                </a:r>
              </a:p>
            </p:txBody>
          </p:sp>
        </mc:Choice>
        <mc:Fallback xmlns="">
          <p:sp>
            <p:nvSpPr>
              <p:cNvPr id="12" name="TextBox 11">
                <a:extLst>
                  <a:ext uri="{FF2B5EF4-FFF2-40B4-BE49-F238E27FC236}">
                    <a16:creationId xmlns:a16="http://schemas.microsoft.com/office/drawing/2014/main" id="{B445831C-A17E-DD68-5856-A3B22B53D811}"/>
                  </a:ext>
                </a:extLst>
              </p:cNvPr>
              <p:cNvSpPr txBox="1">
                <a:spLocks noRot="1" noChangeAspect="1" noMove="1" noResize="1" noEditPoints="1" noAdjustHandles="1" noChangeArrowheads="1" noChangeShapeType="1" noTextEdit="1"/>
              </p:cNvSpPr>
              <p:nvPr/>
            </p:nvSpPr>
            <p:spPr>
              <a:xfrm>
                <a:off x="3676261" y="1736149"/>
                <a:ext cx="7968343" cy="2550698"/>
              </a:xfrm>
              <a:prstGeom prst="rect">
                <a:avLst/>
              </a:prstGeom>
              <a:blipFill>
                <a:blip r:embed="rId2"/>
                <a:stretch>
                  <a:fillRect r="-1071" b="-3589"/>
                </a:stretch>
              </a:blipFill>
            </p:spPr>
            <p:txBody>
              <a:bodyPr/>
              <a:lstStyle/>
              <a:p>
                <a:r>
                  <a:rPr lang="en-US">
                    <a:noFill/>
                  </a:rPr>
                  <a:t> </a:t>
                </a:r>
              </a:p>
            </p:txBody>
          </p:sp>
        </mc:Fallback>
      </mc:AlternateContent>
      <p:pic>
        <p:nvPicPr>
          <p:cNvPr id="14" name="Graphic 13" descr="Checkmark with solid fill">
            <a:extLst>
              <a:ext uri="{FF2B5EF4-FFF2-40B4-BE49-F238E27FC236}">
                <a16:creationId xmlns:a16="http://schemas.microsoft.com/office/drawing/2014/main" id="{8BAF8EF0-6F2A-38B2-2027-4CAD36FADE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44603" y="3708919"/>
            <a:ext cx="545841" cy="54584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7E2CD6-549D-1B50-124B-67B38FCCA783}"/>
                  </a:ext>
                </a:extLst>
              </p:cNvPr>
              <p:cNvSpPr txBox="1"/>
              <p:nvPr/>
            </p:nvSpPr>
            <p:spPr>
              <a:xfrm>
                <a:off x="4224528" y="4836999"/>
                <a:ext cx="7420075" cy="1323439"/>
              </a:xfrm>
              <a:prstGeom prst="rect">
                <a:avLst/>
              </a:prstGeom>
              <a:noFill/>
            </p:spPr>
            <p:txBody>
              <a:bodyPr wrap="square">
                <a:spAutoFit/>
              </a:bodyPr>
              <a:lstStyle/>
              <a:p>
                <a:pPr algn="just" rtl="1"/>
                <a:r>
                  <a:rPr lang="fa-IR" sz="2000" dirty="0">
                    <a:latin typeface="Cambria" panose="02040503050406030204" pitchFamily="18" charset="0"/>
                    <a:ea typeface="Cambria" panose="02040503050406030204" pitchFamily="18" charset="0"/>
                    <a:cs typeface="B Nazanin" panose="00000400000000000000" pitchFamily="2" charset="-78"/>
                  </a:rPr>
                  <a:t> در الگوریتم مرتب سازی سریع با بیان متداول آن، بخش بندی به گونه ای انجام میشود که اگر تمامی عناصر یکسان باشند، آرایه به دو قسمت کم و بیش تقسیم میشود، پس گزینه 4 درست است، از طرفی، این الگوریتم ممکن است محورش را طوری انتخاب کند که حتی بر روی آرایه مرتب هم در زمان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cs typeface="B Nazanin" panose="00000400000000000000" pitchFamily="2" charset="-78"/>
                      </a:rPr>
                      <m:t>Ο</m:t>
                    </m:r>
                    <m:r>
                      <a:rPr lang="en-US" sz="2000" b="0" i="1" smtClean="0">
                        <a:latin typeface="Cambria Math" panose="02040503050406030204" pitchFamily="18" charset="0"/>
                        <a:ea typeface="Cambria Math" panose="02040503050406030204" pitchFamily="18" charset="0"/>
                        <a:cs typeface="B Nazanin" panose="00000400000000000000" pitchFamily="2" charset="-78"/>
                      </a:rPr>
                      <m:t>(</m:t>
                    </m:r>
                    <m:sSup>
                      <m:sSupPr>
                        <m:ctrlPr>
                          <a:rPr lang="en-US" sz="2000" b="0" i="1" smtClean="0">
                            <a:latin typeface="Cambria Math" panose="02040503050406030204" pitchFamily="18" charset="0"/>
                            <a:ea typeface="Cambria Math" panose="02040503050406030204" pitchFamily="18" charset="0"/>
                            <a:cs typeface="B Nazanin" panose="00000400000000000000" pitchFamily="2" charset="-78"/>
                          </a:rPr>
                        </m:ctrlPr>
                      </m:sSupPr>
                      <m:e>
                        <m:r>
                          <a:rPr lang="en-US" sz="2000" b="0" i="1" smtClean="0">
                            <a:latin typeface="Cambria Math" panose="02040503050406030204" pitchFamily="18" charset="0"/>
                            <a:ea typeface="Cambria Math" panose="02040503050406030204" pitchFamily="18" charset="0"/>
                            <a:cs typeface="B Nazanin" panose="00000400000000000000" pitchFamily="2" charset="-78"/>
                          </a:rPr>
                          <m:t>𝑛</m:t>
                        </m:r>
                      </m:e>
                      <m:sup>
                        <m:r>
                          <a:rPr lang="en-US" sz="2000" b="0" i="1" smtClean="0">
                            <a:latin typeface="Cambria Math" panose="02040503050406030204" pitchFamily="18" charset="0"/>
                            <a:ea typeface="Cambria Math" panose="02040503050406030204" pitchFamily="18" charset="0"/>
                            <a:cs typeface="B Nazanin" panose="00000400000000000000" pitchFamily="2" charset="-78"/>
                          </a:rPr>
                          <m:t>2</m:t>
                        </m:r>
                      </m:sup>
                    </m:sSup>
                    <m:r>
                      <a:rPr lang="en-US" sz="2000" b="0" i="1" smtClean="0">
                        <a:latin typeface="Cambria Math" panose="02040503050406030204" pitchFamily="18" charset="0"/>
                        <a:ea typeface="Cambria Math" panose="02040503050406030204" pitchFamily="18" charset="0"/>
                        <a:cs typeface="B Nazanin" panose="00000400000000000000" pitchFamily="2" charset="-78"/>
                      </a:rPr>
                      <m:t>)</m:t>
                    </m:r>
                  </m:oMath>
                </a14:m>
                <a:r>
                  <a:rPr lang="fa-IR" sz="2000" dirty="0">
                    <a:latin typeface="Cambria" panose="02040503050406030204" pitchFamily="18" charset="0"/>
                    <a:ea typeface="Cambria" panose="02040503050406030204" pitchFamily="18" charset="0"/>
                    <a:cs typeface="B Nazanin" panose="00000400000000000000" pitchFamily="2" charset="-78"/>
                  </a:rPr>
                  <a:t> اجرا شود</a:t>
                </a:r>
                <a:endParaRPr lang="en-US" sz="2000" dirty="0">
                  <a:latin typeface="Cambria" panose="02040503050406030204" pitchFamily="18" charset="0"/>
                  <a:ea typeface="Cambria" panose="02040503050406030204" pitchFamily="18" charset="0"/>
                  <a:cs typeface="B Nazanin" panose="00000400000000000000" pitchFamily="2" charset="-78"/>
                </a:endParaRPr>
              </a:p>
            </p:txBody>
          </p:sp>
        </mc:Choice>
        <mc:Fallback xmlns="">
          <p:sp>
            <p:nvSpPr>
              <p:cNvPr id="16" name="TextBox 15">
                <a:extLst>
                  <a:ext uri="{FF2B5EF4-FFF2-40B4-BE49-F238E27FC236}">
                    <a16:creationId xmlns:a16="http://schemas.microsoft.com/office/drawing/2014/main" id="{5E7E2CD6-549D-1B50-124B-67B38FCCA783}"/>
                  </a:ext>
                </a:extLst>
              </p:cNvPr>
              <p:cNvSpPr txBox="1">
                <a:spLocks noRot="1" noChangeAspect="1" noMove="1" noResize="1" noEditPoints="1" noAdjustHandles="1" noChangeArrowheads="1" noChangeShapeType="1" noTextEdit="1"/>
              </p:cNvSpPr>
              <p:nvPr/>
            </p:nvSpPr>
            <p:spPr>
              <a:xfrm>
                <a:off x="4224528" y="4836999"/>
                <a:ext cx="7420075" cy="1323439"/>
              </a:xfrm>
              <a:prstGeom prst="rect">
                <a:avLst/>
              </a:prstGeom>
              <a:blipFill>
                <a:blip r:embed="rId5"/>
                <a:stretch>
                  <a:fillRect l="-1726" t="-2294" r="-822" b="-7798"/>
                </a:stretch>
              </a:blipFill>
            </p:spPr>
            <p:txBody>
              <a:bodyPr/>
              <a:lstStyle/>
              <a:p>
                <a:r>
                  <a:rPr lang="en-US">
                    <a:noFill/>
                  </a:rPr>
                  <a:t> </a:t>
                </a:r>
              </a:p>
            </p:txBody>
          </p:sp>
        </mc:Fallback>
      </mc:AlternateContent>
    </p:spTree>
    <p:extLst>
      <p:ext uri="{BB962C8B-B14F-4D97-AF65-F5344CB8AC3E}">
        <p14:creationId xmlns:p14="http://schemas.microsoft.com/office/powerpoint/2010/main" val="230606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ECDB98-677C-84D4-FC02-D4D4C120C530}"/>
              </a:ext>
            </a:extLst>
          </p:cNvPr>
          <p:cNvSpPr>
            <a:spLocks noGrp="1"/>
          </p:cNvSpPr>
          <p:nvPr>
            <p:ph type="ftr" sz="quarter" idx="11"/>
          </p:nvPr>
        </p:nvSpPr>
        <p:spPr/>
        <p:txBody>
          <a:bodyPr/>
          <a:lstStyle/>
          <a:p>
            <a:r>
              <a:rPr lang="en-US" dirty="0"/>
              <a:t>DS02_PJ</a:t>
            </a:r>
          </a:p>
        </p:txBody>
      </p:sp>
      <p:sp>
        <p:nvSpPr>
          <p:cNvPr id="3" name="Slide Number Placeholder 2">
            <a:extLst>
              <a:ext uri="{FF2B5EF4-FFF2-40B4-BE49-F238E27FC236}">
                <a16:creationId xmlns:a16="http://schemas.microsoft.com/office/drawing/2014/main" id="{841B330F-5009-9497-E9DF-B95279FD1FB6}"/>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4" name="Title 3">
            <a:extLst>
              <a:ext uri="{FF2B5EF4-FFF2-40B4-BE49-F238E27FC236}">
                <a16:creationId xmlns:a16="http://schemas.microsoft.com/office/drawing/2014/main" id="{DBFAA05A-500C-D680-02EF-E5C67FEB07BD}"/>
              </a:ext>
            </a:extLst>
          </p:cNvPr>
          <p:cNvSpPr>
            <a:spLocks noGrp="1"/>
          </p:cNvSpPr>
          <p:nvPr>
            <p:ph type="title"/>
          </p:nvPr>
        </p:nvSpPr>
        <p:spPr>
          <a:xfrm>
            <a:off x="7333860" y="972996"/>
            <a:ext cx="4109388" cy="768096"/>
          </a:xfrm>
        </p:spPr>
        <p:txBody>
          <a:bodyPr/>
          <a:lstStyle/>
          <a:p>
            <a:pPr algn="r"/>
            <a:r>
              <a:rPr lang="fa-IR" sz="2400" dirty="0">
                <a:cs typeface="Titr" panose="00000700000000000000" pitchFamily="2" charset="-78"/>
              </a:rPr>
              <a:t>چند سوال از تحلیل توابع بازگشتی</a:t>
            </a:r>
            <a:endParaRPr lang="en-US" sz="2400" dirty="0">
              <a:cs typeface="Titr" panose="00000700000000000000" pitchFamily="2" charset="-7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1195FA-66E2-045F-B940-D7D5A21EE1F9}"/>
                  </a:ext>
                </a:extLst>
              </p:cNvPr>
              <p:cNvSpPr txBox="1"/>
              <p:nvPr/>
            </p:nvSpPr>
            <p:spPr>
              <a:xfrm>
                <a:off x="4757312" y="1866120"/>
                <a:ext cx="6102220" cy="6174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323232"/>
                          </a:solidFill>
                          <a:effectLst/>
                          <a:latin typeface="Cambria Math" panose="02040503050406030204" pitchFamily="18" charset="0"/>
                        </a:rPr>
                        <m:t>𝑇</m:t>
                      </m:r>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𝑛</m:t>
                      </m:r>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𝑇</m:t>
                      </m:r>
                      <m:r>
                        <a:rPr lang="en-US" sz="2000" b="0" i="1" dirty="0" smtClean="0">
                          <a:solidFill>
                            <a:srgbClr val="323232"/>
                          </a:solidFill>
                          <a:effectLst/>
                          <a:latin typeface="Cambria Math" panose="02040503050406030204" pitchFamily="18" charset="0"/>
                        </a:rPr>
                        <m:t>(</m:t>
                      </m:r>
                      <m:f>
                        <m:fPr>
                          <m:ctrlPr>
                            <a:rPr lang="en-US" sz="2000" b="0" i="1" dirty="0" smtClean="0">
                              <a:solidFill>
                                <a:srgbClr val="323232"/>
                              </a:solidFill>
                              <a:effectLst/>
                              <a:latin typeface="Cambria Math" panose="02040503050406030204" pitchFamily="18" charset="0"/>
                            </a:rPr>
                          </m:ctrlPr>
                        </m:fPr>
                        <m:num>
                          <m:r>
                            <a:rPr lang="en-US" sz="2000" b="0" i="1" dirty="0" smtClean="0">
                              <a:solidFill>
                                <a:srgbClr val="323232"/>
                              </a:solidFill>
                              <a:effectLst/>
                              <a:latin typeface="Cambria Math" panose="02040503050406030204" pitchFamily="18" charset="0"/>
                            </a:rPr>
                            <m:t>𝑛</m:t>
                          </m:r>
                        </m:num>
                        <m:den>
                          <m:r>
                            <a:rPr lang="en-US" sz="2000" b="0" i="1" dirty="0" smtClean="0">
                              <a:solidFill>
                                <a:srgbClr val="323232"/>
                              </a:solidFill>
                              <a:effectLst/>
                              <a:latin typeface="Cambria Math" panose="02040503050406030204" pitchFamily="18" charset="0"/>
                            </a:rPr>
                            <m:t>2</m:t>
                          </m:r>
                        </m:den>
                      </m:f>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1</m:t>
                      </m:r>
                    </m:oMath>
                  </m:oMathPara>
                </a14:m>
                <a:endParaRPr lang="en-US" sz="2000" dirty="0"/>
              </a:p>
            </p:txBody>
          </p:sp>
        </mc:Choice>
        <mc:Fallback xmlns="">
          <p:sp>
            <p:nvSpPr>
              <p:cNvPr id="8" name="TextBox 7">
                <a:extLst>
                  <a:ext uri="{FF2B5EF4-FFF2-40B4-BE49-F238E27FC236}">
                    <a16:creationId xmlns:a16="http://schemas.microsoft.com/office/drawing/2014/main" id="{961195FA-66E2-045F-B940-D7D5A21EE1F9}"/>
                  </a:ext>
                </a:extLst>
              </p:cNvPr>
              <p:cNvSpPr txBox="1">
                <a:spLocks noRot="1" noChangeAspect="1" noMove="1" noResize="1" noEditPoints="1" noAdjustHandles="1" noChangeArrowheads="1" noChangeShapeType="1" noTextEdit="1"/>
              </p:cNvSpPr>
              <p:nvPr/>
            </p:nvSpPr>
            <p:spPr>
              <a:xfrm>
                <a:off x="4757312" y="1866120"/>
                <a:ext cx="6102220" cy="6174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D9F1E7-FDC5-E40D-E405-0138399421B5}"/>
                  </a:ext>
                </a:extLst>
              </p:cNvPr>
              <p:cNvSpPr txBox="1"/>
              <p:nvPr/>
            </p:nvSpPr>
            <p:spPr>
              <a:xfrm>
                <a:off x="5900592" y="2849087"/>
                <a:ext cx="3815660"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4</m:t>
                              </m:r>
                            </m:den>
                          </m:f>
                        </m:e>
                      </m:d>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1</m:t>
                      </m:r>
                    </m:oMath>
                  </m:oMathPara>
                </a14:m>
                <a:endParaRPr lang="en-US" sz="2000" dirty="0"/>
              </a:p>
            </p:txBody>
          </p:sp>
        </mc:Choice>
        <mc:Fallback xmlns="">
          <p:sp>
            <p:nvSpPr>
              <p:cNvPr id="11" name="TextBox 10">
                <a:extLst>
                  <a:ext uri="{FF2B5EF4-FFF2-40B4-BE49-F238E27FC236}">
                    <a16:creationId xmlns:a16="http://schemas.microsoft.com/office/drawing/2014/main" id="{2CD9F1E7-FDC5-E40D-E405-0138399421B5}"/>
                  </a:ext>
                </a:extLst>
              </p:cNvPr>
              <p:cNvSpPr txBox="1">
                <a:spLocks noRot="1" noChangeAspect="1" noMove="1" noResize="1" noEditPoints="1" noAdjustHandles="1" noChangeArrowheads="1" noChangeShapeType="1" noTextEdit="1"/>
              </p:cNvSpPr>
              <p:nvPr/>
            </p:nvSpPr>
            <p:spPr>
              <a:xfrm>
                <a:off x="5900592" y="2849087"/>
                <a:ext cx="3815660" cy="5442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AE5117-800C-EB5C-948A-96A5DA768B01}"/>
                  </a:ext>
                </a:extLst>
              </p:cNvPr>
              <p:cNvSpPr txBox="1"/>
              <p:nvPr/>
            </p:nvSpPr>
            <p:spPr>
              <a:xfrm>
                <a:off x="4755873" y="3765044"/>
                <a:ext cx="6103659" cy="1652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4</m:t>
                              </m:r>
                            </m:den>
                          </m:f>
                        </m:e>
                      </m:d>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8</m:t>
                              </m:r>
                            </m:den>
                          </m:f>
                        </m:e>
                      </m:d>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m:t>
                      </m:r>
                      <m:r>
                        <a:rPr lang="en-US" sz="2000" b="0" i="1" smtClean="0">
                          <a:latin typeface="Cambria Math" panose="02040503050406030204" pitchFamily="18" charset="0"/>
                        </a:rPr>
                        <m:t>1</m:t>
                      </m:r>
                    </m:oMath>
                  </m:oMathPara>
                </a14:m>
                <a:endParaRPr lang="en-US" sz="2000" b="0" dirty="0"/>
              </a:p>
              <a:p>
                <a:endParaRPr lang="en-US" dirty="0"/>
              </a:p>
              <a:p>
                <a:pPr algn="ctr"/>
                <a:r>
                  <a:rPr lang="en-US" dirty="0"/>
                  <a:t>.</a:t>
                </a:r>
              </a:p>
              <a:p>
                <a:pPr algn="ctr"/>
                <a:r>
                  <a:rPr lang="en-US" dirty="0"/>
                  <a:t>.</a:t>
                </a:r>
              </a:p>
              <a:p>
                <a:pPr algn="ctr"/>
                <a:r>
                  <a:rPr lang="en-US" dirty="0"/>
                  <a:t>.</a:t>
                </a:r>
              </a:p>
            </p:txBody>
          </p:sp>
        </mc:Choice>
        <mc:Fallback xmlns="">
          <p:sp>
            <p:nvSpPr>
              <p:cNvPr id="12" name="TextBox 11">
                <a:extLst>
                  <a:ext uri="{FF2B5EF4-FFF2-40B4-BE49-F238E27FC236}">
                    <a16:creationId xmlns:a16="http://schemas.microsoft.com/office/drawing/2014/main" id="{69AE5117-800C-EB5C-948A-96A5DA768B01}"/>
                  </a:ext>
                </a:extLst>
              </p:cNvPr>
              <p:cNvSpPr txBox="1">
                <a:spLocks noRot="1" noChangeAspect="1" noMove="1" noResize="1" noEditPoints="1" noAdjustHandles="1" noChangeArrowheads="1" noChangeShapeType="1" noTextEdit="1"/>
              </p:cNvSpPr>
              <p:nvPr/>
            </p:nvSpPr>
            <p:spPr>
              <a:xfrm>
                <a:off x="4755873" y="3765044"/>
                <a:ext cx="6103659" cy="1652247"/>
              </a:xfrm>
              <a:prstGeom prst="rect">
                <a:avLst/>
              </a:prstGeom>
              <a:blipFill>
                <a:blip r:embed="rId4"/>
                <a:stretch>
                  <a:fillRect b="-73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91BE7A3-BCF2-C744-7D21-4A63386F132D}"/>
                  </a:ext>
                </a:extLst>
              </p:cNvPr>
              <p:cNvSpPr txBox="1"/>
              <p:nvPr/>
            </p:nvSpPr>
            <p:spPr>
              <a:xfrm>
                <a:off x="4765462" y="5794061"/>
                <a:ext cx="6094070"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dirty="0" smtClean="0">
                          <a:solidFill>
                            <a:srgbClr val="323232"/>
                          </a:solidFill>
                          <a:effectLst/>
                          <a:latin typeface="Cambria Math" panose="02040503050406030204" pitchFamily="18" charset="0"/>
                        </a:rPr>
                        <m:t>𝑇</m:t>
                      </m:r>
                      <m:d>
                        <m:dPr>
                          <m:ctrlPr>
                            <a:rPr lang="en-US" sz="2000" b="0" i="1" dirty="0" smtClean="0">
                              <a:solidFill>
                                <a:srgbClr val="323232"/>
                              </a:solidFill>
                              <a:effectLst/>
                              <a:latin typeface="Cambria Math" panose="02040503050406030204" pitchFamily="18" charset="0"/>
                            </a:rPr>
                          </m:ctrlPr>
                        </m:dPr>
                        <m:e>
                          <m:r>
                            <a:rPr lang="en-US" sz="2000" b="0" i="1" dirty="0" smtClean="0">
                              <a:solidFill>
                                <a:srgbClr val="323232"/>
                              </a:solidFill>
                              <a:effectLst/>
                              <a:latin typeface="Cambria Math" panose="02040503050406030204" pitchFamily="18" charset="0"/>
                            </a:rPr>
                            <m:t>𝑛</m:t>
                          </m:r>
                        </m:e>
                      </m:d>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𝑂</m:t>
                      </m:r>
                      <m:r>
                        <a:rPr lang="en-US" sz="2000" b="0" i="1" dirty="0" smtClean="0">
                          <a:solidFill>
                            <a:srgbClr val="323232"/>
                          </a:solidFill>
                          <a:effectLst/>
                          <a:latin typeface="Cambria Math" panose="02040503050406030204" pitchFamily="18" charset="0"/>
                        </a:rPr>
                        <m:t>(</m:t>
                      </m:r>
                      <m:func>
                        <m:funcPr>
                          <m:ctrlPr>
                            <a:rPr lang="en-US" sz="2000" b="0" i="1" dirty="0" smtClean="0">
                              <a:solidFill>
                                <a:srgbClr val="323232"/>
                              </a:solidFill>
                              <a:effectLst/>
                              <a:latin typeface="Cambria Math" panose="02040503050406030204" pitchFamily="18" charset="0"/>
                            </a:rPr>
                          </m:ctrlPr>
                        </m:funcPr>
                        <m:fName>
                          <m:sSub>
                            <m:sSubPr>
                              <m:ctrlPr>
                                <a:rPr lang="en-US" sz="2000" b="0" i="1" dirty="0" smtClean="0">
                                  <a:solidFill>
                                    <a:srgbClr val="323232"/>
                                  </a:solidFill>
                                  <a:effectLst/>
                                  <a:latin typeface="Cambria Math" panose="02040503050406030204" pitchFamily="18" charset="0"/>
                                </a:rPr>
                              </m:ctrlPr>
                            </m:sSubPr>
                            <m:e>
                              <m:r>
                                <m:rPr>
                                  <m:sty m:val="p"/>
                                </m:rPr>
                                <a:rPr lang="en-US" sz="2000" b="0" i="0" dirty="0" smtClean="0">
                                  <a:solidFill>
                                    <a:srgbClr val="323232"/>
                                  </a:solidFill>
                                  <a:effectLst/>
                                  <a:latin typeface="Cambria Math" panose="02040503050406030204" pitchFamily="18" charset="0"/>
                                </a:rPr>
                                <m:t>log</m:t>
                              </m:r>
                            </m:e>
                            <m:sub>
                              <m:r>
                                <a:rPr lang="en-US" sz="2000" b="0" i="1" dirty="0" smtClean="0">
                                  <a:solidFill>
                                    <a:srgbClr val="323232"/>
                                  </a:solidFill>
                                  <a:effectLst/>
                                  <a:latin typeface="Cambria Math" panose="02040503050406030204" pitchFamily="18" charset="0"/>
                                </a:rPr>
                                <m:t>2</m:t>
                              </m:r>
                            </m:sub>
                          </m:sSub>
                        </m:fName>
                        <m:e>
                          <m:r>
                            <a:rPr lang="en-US" sz="2000" b="0" i="1" dirty="0" smtClean="0">
                              <a:solidFill>
                                <a:srgbClr val="323232"/>
                              </a:solidFill>
                              <a:effectLst/>
                              <a:latin typeface="Cambria Math" panose="02040503050406030204" pitchFamily="18" charset="0"/>
                            </a:rPr>
                            <m:t>𝑛</m:t>
                          </m:r>
                        </m:e>
                      </m:func>
                      <m:r>
                        <a:rPr lang="en-US" sz="2000" b="0" i="1" dirty="0" smtClean="0">
                          <a:solidFill>
                            <a:srgbClr val="323232"/>
                          </a:solidFill>
                          <a:effectLst/>
                          <a:latin typeface="Cambria Math" panose="02040503050406030204" pitchFamily="18" charset="0"/>
                        </a:rPr>
                        <m:t>)</m:t>
                      </m:r>
                    </m:oMath>
                  </m:oMathPara>
                </a14:m>
                <a:endParaRPr lang="en-US" sz="2000" dirty="0"/>
              </a:p>
            </p:txBody>
          </p:sp>
        </mc:Choice>
        <mc:Fallback xmlns="">
          <p:sp>
            <p:nvSpPr>
              <p:cNvPr id="14" name="TextBox 13">
                <a:extLst>
                  <a:ext uri="{FF2B5EF4-FFF2-40B4-BE49-F238E27FC236}">
                    <a16:creationId xmlns:a16="http://schemas.microsoft.com/office/drawing/2014/main" id="{F91BE7A3-BCF2-C744-7D21-4A63386F132D}"/>
                  </a:ext>
                </a:extLst>
              </p:cNvPr>
              <p:cNvSpPr txBox="1">
                <a:spLocks noRot="1" noChangeAspect="1" noMove="1" noResize="1" noEditPoints="1" noAdjustHandles="1" noChangeArrowheads="1" noChangeShapeType="1" noTextEdit="1"/>
              </p:cNvSpPr>
              <p:nvPr/>
            </p:nvSpPr>
            <p:spPr>
              <a:xfrm>
                <a:off x="4765462" y="5794061"/>
                <a:ext cx="6094070" cy="400110"/>
              </a:xfrm>
              <a:prstGeom prst="rect">
                <a:avLst/>
              </a:prstGeom>
              <a:blipFill>
                <a:blip r:embed="rId5"/>
                <a:stretch>
                  <a:fillRect b="-15152"/>
                </a:stretch>
              </a:blipFill>
            </p:spPr>
            <p:txBody>
              <a:bodyPr/>
              <a:lstStyle/>
              <a:p>
                <a:r>
                  <a:rPr lang="en-US">
                    <a:noFill/>
                  </a:rPr>
                  <a:t> </a:t>
                </a:r>
              </a:p>
            </p:txBody>
          </p:sp>
        </mc:Fallback>
      </mc:AlternateContent>
    </p:spTree>
    <p:extLst>
      <p:ext uri="{BB962C8B-B14F-4D97-AF65-F5344CB8AC3E}">
        <p14:creationId xmlns:p14="http://schemas.microsoft.com/office/powerpoint/2010/main" val="34877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68E0-EBD9-2883-70C7-6E3F6235D5FD}"/>
              </a:ext>
            </a:extLst>
          </p:cNvPr>
          <p:cNvSpPr>
            <a:spLocks noGrp="1"/>
          </p:cNvSpPr>
          <p:nvPr>
            <p:ph type="title"/>
          </p:nvPr>
        </p:nvSpPr>
        <p:spPr/>
        <p:txBody>
          <a:bodyPr/>
          <a:lstStyle/>
          <a:p>
            <a:pPr algn="r"/>
            <a:r>
              <a:rPr lang="fa-IR" dirty="0">
                <a:cs typeface="Titr" panose="00000700000000000000" pitchFamily="2" charset="-78"/>
              </a:rPr>
              <a:t> منابع</a:t>
            </a:r>
            <a:endParaRPr lang="en-US" dirty="0">
              <a:cs typeface="Titr" panose="00000700000000000000" pitchFamily="2" charset="-78"/>
            </a:endParaRPr>
          </a:p>
        </p:txBody>
      </p:sp>
      <p:sp>
        <p:nvSpPr>
          <p:cNvPr id="4" name="TextBox 3">
            <a:extLst>
              <a:ext uri="{FF2B5EF4-FFF2-40B4-BE49-F238E27FC236}">
                <a16:creationId xmlns:a16="http://schemas.microsoft.com/office/drawing/2014/main" id="{7697C846-A3FA-E62F-E585-FC9D2854194C}"/>
              </a:ext>
            </a:extLst>
          </p:cNvPr>
          <p:cNvSpPr txBox="1"/>
          <p:nvPr/>
        </p:nvSpPr>
        <p:spPr>
          <a:xfrm>
            <a:off x="1079737" y="3191240"/>
            <a:ext cx="5330393" cy="1754326"/>
          </a:xfrm>
          <a:prstGeom prst="rect">
            <a:avLst/>
          </a:prstGeom>
          <a:noFill/>
        </p:spPr>
        <p:txBody>
          <a:bodyPr wrap="square" rtlCol="0">
            <a:spAutoFit/>
          </a:bodyPr>
          <a:lstStyle/>
          <a:p>
            <a:r>
              <a:rPr lang="en-US" dirty="0">
                <a:cs typeface="B Nazanin" panose="00000400000000000000" pitchFamily="2" charset="-78"/>
              </a:rPr>
              <a:t>[1] : </a:t>
            </a:r>
            <a:r>
              <a:rPr lang="en-US" dirty="0">
                <a:cs typeface="B Nazanin" panose="00000400000000000000" pitchFamily="2" charset="-78"/>
                <a:hlinkClick r:id="rId2"/>
              </a:rPr>
              <a:t>https://www.sanfoundry.com/quicksort-multiple-choice-questions-answers-mcqs/</a:t>
            </a:r>
            <a:endParaRPr lang="en-US" dirty="0">
              <a:cs typeface="B Nazanin" panose="00000400000000000000" pitchFamily="2" charset="-78"/>
            </a:endParaRPr>
          </a:p>
          <a:p>
            <a:endParaRPr lang="en-US" dirty="0">
              <a:cs typeface="B Nazanin" panose="00000400000000000000" pitchFamily="2" charset="-78"/>
            </a:endParaRPr>
          </a:p>
          <a:p>
            <a:r>
              <a:rPr lang="en-US" dirty="0">
                <a:cs typeface="B Nazanin" panose="00000400000000000000" pitchFamily="2" charset="-78"/>
              </a:rPr>
              <a:t>[2]:</a:t>
            </a:r>
          </a:p>
          <a:p>
            <a:pPr algn="r"/>
            <a:r>
              <a:rPr lang="fa-IR" dirty="0">
                <a:cs typeface="B Nazanin" panose="00000400000000000000" pitchFamily="2" charset="-78"/>
              </a:rPr>
              <a:t>کتاب 600 مسئله ی چند گزینه ای از داده ساختار ها و الگوریتم ها ، دکتر محمد قدسی و آیدین نصیری شرقی، انتشارات فاطمی</a:t>
            </a:r>
            <a:endParaRPr lang="en-US" dirty="0">
              <a:cs typeface="B Nazanin" panose="00000400000000000000" pitchFamily="2" charset="-78"/>
            </a:endParaRPr>
          </a:p>
        </p:txBody>
      </p:sp>
    </p:spTree>
    <p:extLst>
      <p:ext uri="{BB962C8B-B14F-4D97-AF65-F5344CB8AC3E}">
        <p14:creationId xmlns:p14="http://schemas.microsoft.com/office/powerpoint/2010/main" val="254145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ECDB98-677C-84D4-FC02-D4D4C120C530}"/>
              </a:ext>
            </a:extLst>
          </p:cNvPr>
          <p:cNvSpPr>
            <a:spLocks noGrp="1"/>
          </p:cNvSpPr>
          <p:nvPr>
            <p:ph type="ftr" sz="quarter" idx="11"/>
          </p:nvPr>
        </p:nvSpPr>
        <p:spPr/>
        <p:txBody>
          <a:bodyPr/>
          <a:lstStyle/>
          <a:p>
            <a:r>
              <a:rPr lang="en-US" dirty="0"/>
              <a:t>DS02_PJ</a:t>
            </a:r>
          </a:p>
        </p:txBody>
      </p:sp>
      <p:sp>
        <p:nvSpPr>
          <p:cNvPr id="3" name="Slide Number Placeholder 2">
            <a:extLst>
              <a:ext uri="{FF2B5EF4-FFF2-40B4-BE49-F238E27FC236}">
                <a16:creationId xmlns:a16="http://schemas.microsoft.com/office/drawing/2014/main" id="{841B330F-5009-9497-E9DF-B95279FD1FB6}"/>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4" name="Title 3">
            <a:extLst>
              <a:ext uri="{FF2B5EF4-FFF2-40B4-BE49-F238E27FC236}">
                <a16:creationId xmlns:a16="http://schemas.microsoft.com/office/drawing/2014/main" id="{DBFAA05A-500C-D680-02EF-E5C67FEB07BD}"/>
              </a:ext>
            </a:extLst>
          </p:cNvPr>
          <p:cNvSpPr>
            <a:spLocks noGrp="1"/>
          </p:cNvSpPr>
          <p:nvPr>
            <p:ph type="title"/>
          </p:nvPr>
        </p:nvSpPr>
        <p:spPr>
          <a:xfrm>
            <a:off x="7333860" y="972996"/>
            <a:ext cx="4109388" cy="768096"/>
          </a:xfrm>
        </p:spPr>
        <p:txBody>
          <a:bodyPr/>
          <a:lstStyle/>
          <a:p>
            <a:pPr algn="r"/>
            <a:r>
              <a:rPr lang="fa-IR" sz="2400" dirty="0">
                <a:cs typeface="Titr" panose="00000700000000000000" pitchFamily="2" charset="-78"/>
              </a:rPr>
              <a:t>چند سوال از تحلیل توابع بازگشتی</a:t>
            </a:r>
            <a:endParaRPr lang="en-US" sz="2400" dirty="0">
              <a:cs typeface="Titr" panose="00000700000000000000" pitchFamily="2" charset="-7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1195FA-66E2-045F-B940-D7D5A21EE1F9}"/>
                  </a:ext>
                </a:extLst>
              </p:cNvPr>
              <p:cNvSpPr txBox="1"/>
              <p:nvPr/>
            </p:nvSpPr>
            <p:spPr>
              <a:xfrm>
                <a:off x="4757312" y="1866120"/>
                <a:ext cx="6102220" cy="6174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323232"/>
                          </a:solidFill>
                          <a:effectLst/>
                          <a:latin typeface="Cambria Math" panose="02040503050406030204" pitchFamily="18" charset="0"/>
                        </a:rPr>
                        <m:t>𝑇</m:t>
                      </m:r>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𝑛</m:t>
                      </m:r>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𝑇</m:t>
                      </m:r>
                      <m:r>
                        <a:rPr lang="en-US" sz="2000" b="0" i="1" dirty="0" smtClean="0">
                          <a:solidFill>
                            <a:srgbClr val="323232"/>
                          </a:solidFill>
                          <a:effectLst/>
                          <a:latin typeface="Cambria Math" panose="02040503050406030204" pitchFamily="18" charset="0"/>
                        </a:rPr>
                        <m:t>(</m:t>
                      </m:r>
                      <m:f>
                        <m:fPr>
                          <m:ctrlPr>
                            <a:rPr lang="en-US" sz="2000" b="0" i="1" dirty="0" smtClean="0">
                              <a:solidFill>
                                <a:srgbClr val="323232"/>
                              </a:solidFill>
                              <a:effectLst/>
                              <a:latin typeface="Cambria Math" panose="02040503050406030204" pitchFamily="18" charset="0"/>
                            </a:rPr>
                          </m:ctrlPr>
                        </m:fPr>
                        <m:num>
                          <m:r>
                            <a:rPr lang="en-US" sz="2000" b="0" i="1" dirty="0" smtClean="0">
                              <a:solidFill>
                                <a:srgbClr val="323232"/>
                              </a:solidFill>
                              <a:effectLst/>
                              <a:latin typeface="Cambria Math" panose="02040503050406030204" pitchFamily="18" charset="0"/>
                            </a:rPr>
                            <m:t>𝑛</m:t>
                          </m:r>
                        </m:num>
                        <m:den>
                          <m:r>
                            <a:rPr lang="en-US" sz="2000" b="0" i="1" dirty="0" smtClean="0">
                              <a:solidFill>
                                <a:srgbClr val="323232"/>
                              </a:solidFill>
                              <a:effectLst/>
                              <a:latin typeface="Cambria Math" panose="02040503050406030204" pitchFamily="18" charset="0"/>
                            </a:rPr>
                            <m:t>2</m:t>
                          </m:r>
                        </m:den>
                      </m:f>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𝑛</m:t>
                      </m:r>
                    </m:oMath>
                  </m:oMathPara>
                </a14:m>
                <a:endParaRPr lang="en-US" sz="2000" dirty="0"/>
              </a:p>
            </p:txBody>
          </p:sp>
        </mc:Choice>
        <mc:Fallback xmlns="">
          <p:sp>
            <p:nvSpPr>
              <p:cNvPr id="8" name="TextBox 7">
                <a:extLst>
                  <a:ext uri="{FF2B5EF4-FFF2-40B4-BE49-F238E27FC236}">
                    <a16:creationId xmlns:a16="http://schemas.microsoft.com/office/drawing/2014/main" id="{961195FA-66E2-045F-B940-D7D5A21EE1F9}"/>
                  </a:ext>
                </a:extLst>
              </p:cNvPr>
              <p:cNvSpPr txBox="1">
                <a:spLocks noRot="1" noChangeAspect="1" noMove="1" noResize="1" noEditPoints="1" noAdjustHandles="1" noChangeArrowheads="1" noChangeShapeType="1" noTextEdit="1"/>
              </p:cNvSpPr>
              <p:nvPr/>
            </p:nvSpPr>
            <p:spPr>
              <a:xfrm>
                <a:off x="4757312" y="1866120"/>
                <a:ext cx="6102220" cy="6174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D9F1E7-FDC5-E40D-E405-0138399421B5}"/>
                  </a:ext>
                </a:extLst>
              </p:cNvPr>
              <p:cNvSpPr txBox="1"/>
              <p:nvPr/>
            </p:nvSpPr>
            <p:spPr>
              <a:xfrm>
                <a:off x="5900592" y="2659998"/>
                <a:ext cx="3917803"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4</m:t>
                              </m:r>
                            </m:den>
                          </m:f>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𝑛</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r>
                        <a:rPr lang="en-US" sz="2000" b="0" i="1" smtClean="0">
                          <a:latin typeface="Cambria Math" panose="02040503050406030204" pitchFamily="18" charset="0"/>
                        </a:rPr>
                        <m:t>𝑛</m:t>
                      </m:r>
                    </m:oMath>
                  </m:oMathPara>
                </a14:m>
                <a:endParaRPr lang="en-US" sz="2000" dirty="0"/>
              </a:p>
            </p:txBody>
          </p:sp>
        </mc:Choice>
        <mc:Fallback xmlns="">
          <p:sp>
            <p:nvSpPr>
              <p:cNvPr id="11" name="TextBox 10">
                <a:extLst>
                  <a:ext uri="{FF2B5EF4-FFF2-40B4-BE49-F238E27FC236}">
                    <a16:creationId xmlns:a16="http://schemas.microsoft.com/office/drawing/2014/main" id="{2CD9F1E7-FDC5-E40D-E405-0138399421B5}"/>
                  </a:ext>
                </a:extLst>
              </p:cNvPr>
              <p:cNvSpPr txBox="1">
                <a:spLocks noRot="1" noChangeAspect="1" noMove="1" noResize="1" noEditPoints="1" noAdjustHandles="1" noChangeArrowheads="1" noChangeShapeType="1" noTextEdit="1"/>
              </p:cNvSpPr>
              <p:nvPr/>
            </p:nvSpPr>
            <p:spPr>
              <a:xfrm>
                <a:off x="5900592" y="2659998"/>
                <a:ext cx="3917803" cy="5442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AE5117-800C-EB5C-948A-96A5DA768B01}"/>
                  </a:ext>
                </a:extLst>
              </p:cNvPr>
              <p:cNvSpPr txBox="1"/>
              <p:nvPr/>
            </p:nvSpPr>
            <p:spPr>
              <a:xfrm>
                <a:off x="4755873" y="3380715"/>
                <a:ext cx="5934702" cy="1291636"/>
              </a:xfrm>
              <a:prstGeom prst="rect">
                <a:avLst/>
              </a:prstGeom>
              <a:noFill/>
            </p:spPr>
            <p:txBody>
              <a:bodyPr wrap="none" lIns="0" tIns="0" rIns="0" bIns="0" rtlCol="0">
                <a:spAutoFit/>
              </a:bodyPr>
              <a:lstStyle/>
              <a:p>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4</m:t>
                            </m:r>
                          </m:den>
                        </m:f>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𝑛</m:t>
                        </m:r>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𝑇</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𝑛</m:t>
                            </m:r>
                          </m:num>
                          <m:den>
                            <m:r>
                              <a:rPr lang="en-US" sz="2000" b="0" i="1" smtClean="0">
                                <a:latin typeface="Cambria Math" panose="02040503050406030204" pitchFamily="18" charset="0"/>
                              </a:rPr>
                              <m:t>8</m:t>
                            </m:r>
                          </m:den>
                        </m:f>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𝑛</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𝑛</m:t>
                        </m:r>
                      </m:num>
                      <m:den>
                        <m:r>
                          <a:rPr lang="en-US" sz="2000" i="1">
                            <a:latin typeface="Cambria Math" panose="02040503050406030204" pitchFamily="18" charset="0"/>
                          </a:rPr>
                          <m:t>2</m:t>
                        </m:r>
                      </m:den>
                    </m:f>
                    <m:r>
                      <a:rPr lang="en-US" sz="2000" i="1">
                        <a:latin typeface="Cambria Math" panose="02040503050406030204" pitchFamily="18" charset="0"/>
                      </a:rPr>
                      <m:t>+</m:t>
                    </m:r>
                    <m:r>
                      <a:rPr lang="en-US" sz="2000" i="1">
                        <a:latin typeface="Cambria Math" panose="02040503050406030204" pitchFamily="18" charset="0"/>
                      </a:rPr>
                      <m:t>𝑛</m:t>
                    </m:r>
                  </m:oMath>
                </a14:m>
                <a:endParaRPr lang="en-US" dirty="0"/>
              </a:p>
              <a:p>
                <a:pPr algn="ctr"/>
                <a:r>
                  <a:rPr lang="en-US" dirty="0"/>
                  <a:t>.</a:t>
                </a:r>
              </a:p>
              <a:p>
                <a:pPr algn="ctr"/>
                <a:r>
                  <a:rPr lang="en-US" dirty="0"/>
                  <a:t>.</a:t>
                </a:r>
              </a:p>
              <a:p>
                <a:pPr algn="ctr"/>
                <a:r>
                  <a:rPr lang="en-US" dirty="0"/>
                  <a:t>.</a:t>
                </a:r>
              </a:p>
            </p:txBody>
          </p:sp>
        </mc:Choice>
        <mc:Fallback xmlns="">
          <p:sp>
            <p:nvSpPr>
              <p:cNvPr id="12" name="TextBox 11">
                <a:extLst>
                  <a:ext uri="{FF2B5EF4-FFF2-40B4-BE49-F238E27FC236}">
                    <a16:creationId xmlns:a16="http://schemas.microsoft.com/office/drawing/2014/main" id="{69AE5117-800C-EB5C-948A-96A5DA768B01}"/>
                  </a:ext>
                </a:extLst>
              </p:cNvPr>
              <p:cNvSpPr txBox="1">
                <a:spLocks noRot="1" noChangeAspect="1" noMove="1" noResize="1" noEditPoints="1" noAdjustHandles="1" noChangeArrowheads="1" noChangeShapeType="1" noTextEdit="1"/>
              </p:cNvSpPr>
              <p:nvPr/>
            </p:nvSpPr>
            <p:spPr>
              <a:xfrm>
                <a:off x="4755873" y="3380715"/>
                <a:ext cx="5934702" cy="1291636"/>
              </a:xfrm>
              <a:prstGeom prst="rect">
                <a:avLst/>
              </a:prstGeom>
              <a:blipFill>
                <a:blip r:embed="rId4"/>
                <a:stretch>
                  <a:fillRect b="-104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91BE7A3-BCF2-C744-7D21-4A63386F132D}"/>
                  </a:ext>
                </a:extLst>
              </p:cNvPr>
              <p:cNvSpPr txBox="1"/>
              <p:nvPr/>
            </p:nvSpPr>
            <p:spPr>
              <a:xfrm>
                <a:off x="4755873" y="5869871"/>
                <a:ext cx="6094070"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dirty="0" smtClean="0">
                          <a:solidFill>
                            <a:srgbClr val="323232"/>
                          </a:solidFill>
                          <a:effectLst/>
                          <a:latin typeface="Cambria Math" panose="02040503050406030204" pitchFamily="18" charset="0"/>
                        </a:rPr>
                        <m:t>𝑇</m:t>
                      </m:r>
                      <m:d>
                        <m:dPr>
                          <m:ctrlPr>
                            <a:rPr lang="en-US" sz="2000" b="0" i="1" dirty="0" smtClean="0">
                              <a:solidFill>
                                <a:srgbClr val="323232"/>
                              </a:solidFill>
                              <a:effectLst/>
                              <a:latin typeface="Cambria Math" panose="02040503050406030204" pitchFamily="18" charset="0"/>
                            </a:rPr>
                          </m:ctrlPr>
                        </m:dPr>
                        <m:e>
                          <m:r>
                            <a:rPr lang="en-US" sz="2000" b="0" i="1" dirty="0" smtClean="0">
                              <a:solidFill>
                                <a:srgbClr val="323232"/>
                              </a:solidFill>
                              <a:effectLst/>
                              <a:latin typeface="Cambria Math" panose="02040503050406030204" pitchFamily="18" charset="0"/>
                            </a:rPr>
                            <m:t>𝑛</m:t>
                          </m:r>
                        </m:e>
                      </m:d>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𝑂</m:t>
                      </m:r>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𝑛</m:t>
                      </m:r>
                      <m:r>
                        <a:rPr lang="en-US" sz="2000" b="0" i="1" dirty="0" smtClean="0">
                          <a:solidFill>
                            <a:srgbClr val="323232"/>
                          </a:solidFill>
                          <a:effectLst/>
                          <a:latin typeface="Cambria Math" panose="02040503050406030204" pitchFamily="18" charset="0"/>
                        </a:rPr>
                        <m:t>)</m:t>
                      </m:r>
                    </m:oMath>
                  </m:oMathPara>
                </a14:m>
                <a:endParaRPr lang="en-US" sz="2000" dirty="0"/>
              </a:p>
            </p:txBody>
          </p:sp>
        </mc:Choice>
        <mc:Fallback xmlns="">
          <p:sp>
            <p:nvSpPr>
              <p:cNvPr id="14" name="TextBox 13">
                <a:extLst>
                  <a:ext uri="{FF2B5EF4-FFF2-40B4-BE49-F238E27FC236}">
                    <a16:creationId xmlns:a16="http://schemas.microsoft.com/office/drawing/2014/main" id="{F91BE7A3-BCF2-C744-7D21-4A63386F132D}"/>
                  </a:ext>
                </a:extLst>
              </p:cNvPr>
              <p:cNvSpPr txBox="1">
                <a:spLocks noRot="1" noChangeAspect="1" noMove="1" noResize="1" noEditPoints="1" noAdjustHandles="1" noChangeArrowheads="1" noChangeShapeType="1" noTextEdit="1"/>
              </p:cNvSpPr>
              <p:nvPr/>
            </p:nvSpPr>
            <p:spPr>
              <a:xfrm>
                <a:off x="4755873" y="5869871"/>
                <a:ext cx="6094070"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777B35F-E053-46C8-E7C4-1DDA90DA4890}"/>
                  </a:ext>
                </a:extLst>
              </p:cNvPr>
              <p:cNvSpPr txBox="1"/>
              <p:nvPr/>
            </p:nvSpPr>
            <p:spPr>
              <a:xfrm>
                <a:off x="4676189" y="4848816"/>
                <a:ext cx="6094070" cy="84459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dirty="0" smtClean="0">
                          <a:solidFill>
                            <a:srgbClr val="323232"/>
                          </a:solidFill>
                          <a:effectLst/>
                          <a:latin typeface="Cambria Math" panose="02040503050406030204" pitchFamily="18" charset="0"/>
                        </a:rPr>
                        <m:t>𝑇</m:t>
                      </m:r>
                      <m:d>
                        <m:dPr>
                          <m:ctrlPr>
                            <a:rPr lang="en-US" sz="2000" b="0" i="1" dirty="0" smtClean="0">
                              <a:solidFill>
                                <a:srgbClr val="323232"/>
                              </a:solidFill>
                              <a:effectLst/>
                              <a:latin typeface="Cambria Math" panose="02040503050406030204" pitchFamily="18" charset="0"/>
                            </a:rPr>
                          </m:ctrlPr>
                        </m:dPr>
                        <m:e>
                          <m:r>
                            <a:rPr lang="en-US" sz="2000" b="0" i="1" dirty="0" smtClean="0">
                              <a:solidFill>
                                <a:srgbClr val="323232"/>
                              </a:solidFill>
                              <a:effectLst/>
                              <a:latin typeface="Cambria Math" panose="02040503050406030204" pitchFamily="18" charset="0"/>
                            </a:rPr>
                            <m:t>𝑛</m:t>
                          </m:r>
                        </m:e>
                      </m:d>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𝑛</m:t>
                      </m:r>
                      <m:r>
                        <a:rPr lang="en-US" sz="2000" b="0" i="1" dirty="0" smtClean="0">
                          <a:solidFill>
                            <a:srgbClr val="323232"/>
                          </a:solidFill>
                          <a:effectLst/>
                          <a:latin typeface="Cambria Math" panose="02040503050406030204" pitchFamily="18" charset="0"/>
                          <a:ea typeface="Cambria Math" panose="02040503050406030204" pitchFamily="18" charset="0"/>
                        </a:rPr>
                        <m:t>×</m:t>
                      </m:r>
                      <m:nary>
                        <m:naryPr>
                          <m:chr m:val="∑"/>
                          <m:supHide m:val="on"/>
                          <m:ctrlPr>
                            <a:rPr lang="en-US" sz="2000" b="0" i="1" dirty="0" smtClean="0">
                              <a:solidFill>
                                <a:srgbClr val="323232"/>
                              </a:solidFill>
                              <a:effectLst/>
                              <a:latin typeface="Cambria Math" panose="02040503050406030204" pitchFamily="18" charset="0"/>
                            </a:rPr>
                          </m:ctrlPr>
                        </m:naryPr>
                        <m:sub>
                          <m:r>
                            <m:rPr>
                              <m:brk m:alnAt="7"/>
                            </m:rPr>
                            <a:rPr lang="en-US" sz="2000" b="0" i="1" dirty="0" smtClean="0">
                              <a:solidFill>
                                <a:srgbClr val="323232"/>
                              </a:solidFill>
                              <a:effectLst/>
                              <a:latin typeface="Cambria Math" panose="02040503050406030204" pitchFamily="18" charset="0"/>
                            </a:rPr>
                            <m:t>𝑖</m:t>
                          </m:r>
                          <m:r>
                            <a:rPr lang="en-US" sz="2000" b="0" i="1" dirty="0" smtClean="0">
                              <a:solidFill>
                                <a:srgbClr val="323232"/>
                              </a:solidFill>
                              <a:effectLst/>
                              <a:latin typeface="Cambria Math" panose="02040503050406030204" pitchFamily="18" charset="0"/>
                            </a:rPr>
                            <m:t>=</m:t>
                          </m:r>
                          <m:r>
                            <m:rPr>
                              <m:brk m:alnAt="7"/>
                            </m:rPr>
                            <a:rPr lang="en-US" sz="2000" b="0" i="1" dirty="0" smtClean="0">
                              <a:solidFill>
                                <a:srgbClr val="323232"/>
                              </a:solidFill>
                              <a:effectLst/>
                              <a:latin typeface="Cambria Math" panose="02040503050406030204" pitchFamily="18" charset="0"/>
                            </a:rPr>
                            <m:t>0</m:t>
                          </m:r>
                        </m:sub>
                        <m:sup/>
                        <m:e>
                          <m:sSup>
                            <m:sSupPr>
                              <m:ctrlPr>
                                <a:rPr lang="en-US" sz="2000" b="0" i="1" dirty="0" smtClean="0">
                                  <a:solidFill>
                                    <a:srgbClr val="323232"/>
                                  </a:solidFill>
                                  <a:effectLst/>
                                  <a:latin typeface="Cambria Math" panose="02040503050406030204" pitchFamily="18" charset="0"/>
                                </a:rPr>
                              </m:ctrlPr>
                            </m:sSupPr>
                            <m:e>
                              <m:r>
                                <a:rPr lang="en-US" sz="2000" i="1" dirty="0">
                                  <a:solidFill>
                                    <a:srgbClr val="323232"/>
                                  </a:solidFill>
                                  <a:latin typeface="Cambria Math" panose="02040503050406030204" pitchFamily="18" charset="0"/>
                                </a:rPr>
                                <m:t>(</m:t>
                              </m:r>
                              <m:f>
                                <m:fPr>
                                  <m:ctrlPr>
                                    <a:rPr lang="en-US" sz="2000" i="1" dirty="0">
                                      <a:solidFill>
                                        <a:srgbClr val="323232"/>
                                      </a:solidFill>
                                      <a:latin typeface="Cambria Math" panose="02040503050406030204" pitchFamily="18" charset="0"/>
                                    </a:rPr>
                                  </m:ctrlPr>
                                </m:fPr>
                                <m:num>
                                  <m:r>
                                    <a:rPr lang="en-US" sz="2000" i="1" dirty="0">
                                      <a:solidFill>
                                        <a:srgbClr val="323232"/>
                                      </a:solidFill>
                                      <a:latin typeface="Cambria Math" panose="02040503050406030204" pitchFamily="18" charset="0"/>
                                    </a:rPr>
                                    <m:t>1</m:t>
                                  </m:r>
                                </m:num>
                                <m:den>
                                  <m:r>
                                    <a:rPr lang="en-US" sz="2000" i="1" dirty="0">
                                      <a:solidFill>
                                        <a:srgbClr val="323232"/>
                                      </a:solidFill>
                                      <a:latin typeface="Cambria Math" panose="02040503050406030204" pitchFamily="18" charset="0"/>
                                    </a:rPr>
                                    <m:t>2</m:t>
                                  </m:r>
                                </m:den>
                              </m:f>
                              <m:r>
                                <a:rPr lang="en-US" sz="2000" i="1" dirty="0">
                                  <a:solidFill>
                                    <a:srgbClr val="323232"/>
                                  </a:solidFill>
                                  <a:latin typeface="Cambria Math" panose="02040503050406030204" pitchFamily="18" charset="0"/>
                                </a:rPr>
                                <m:t>)</m:t>
                              </m:r>
                            </m:e>
                            <m:sup>
                              <m:r>
                                <a:rPr lang="en-US" sz="2000" b="0" i="1" dirty="0" smtClean="0">
                                  <a:solidFill>
                                    <a:srgbClr val="323232"/>
                                  </a:solidFill>
                                  <a:effectLst/>
                                  <a:latin typeface="Cambria Math" panose="02040503050406030204" pitchFamily="18" charset="0"/>
                                </a:rPr>
                                <m:t>𝑖</m:t>
                              </m:r>
                            </m:sup>
                          </m:sSup>
                          <m:r>
                            <a:rPr lang="en-US" sz="2000" b="0" i="1" dirty="0" smtClean="0">
                              <a:solidFill>
                                <a:srgbClr val="323232"/>
                              </a:solidFill>
                              <a:effectLst/>
                              <a:latin typeface="Cambria Math" panose="02040503050406030204" pitchFamily="18" charset="0"/>
                            </a:rPr>
                            <m:t> ≤ </m:t>
                          </m:r>
                          <m:r>
                            <a:rPr lang="en-US" sz="2000" b="0" i="1" dirty="0" smtClean="0">
                              <a:solidFill>
                                <a:srgbClr val="323232"/>
                              </a:solidFill>
                              <a:effectLst/>
                              <a:latin typeface="Cambria Math" panose="02040503050406030204" pitchFamily="18" charset="0"/>
                            </a:rPr>
                            <m:t>2</m:t>
                          </m:r>
                          <m:r>
                            <a:rPr lang="en-US" sz="2000" b="0" i="1" dirty="0" smtClean="0">
                              <a:solidFill>
                                <a:srgbClr val="323232"/>
                              </a:solidFill>
                              <a:effectLst/>
                              <a:latin typeface="Cambria Math" panose="02040503050406030204" pitchFamily="18" charset="0"/>
                            </a:rPr>
                            <m:t>𝑛</m:t>
                          </m:r>
                        </m:e>
                      </m:nary>
                    </m:oMath>
                  </m:oMathPara>
                </a14:m>
                <a:endParaRPr lang="en-US" sz="2000" dirty="0"/>
              </a:p>
            </p:txBody>
          </p:sp>
        </mc:Choice>
        <mc:Fallback xmlns="">
          <p:sp>
            <p:nvSpPr>
              <p:cNvPr id="5" name="TextBox 4">
                <a:extLst>
                  <a:ext uri="{FF2B5EF4-FFF2-40B4-BE49-F238E27FC236}">
                    <a16:creationId xmlns:a16="http://schemas.microsoft.com/office/drawing/2014/main" id="{3777B35F-E053-46C8-E7C4-1DDA90DA4890}"/>
                  </a:ext>
                </a:extLst>
              </p:cNvPr>
              <p:cNvSpPr txBox="1">
                <a:spLocks noRot="1" noChangeAspect="1" noMove="1" noResize="1" noEditPoints="1" noAdjustHandles="1" noChangeArrowheads="1" noChangeShapeType="1" noTextEdit="1"/>
              </p:cNvSpPr>
              <p:nvPr/>
            </p:nvSpPr>
            <p:spPr>
              <a:xfrm>
                <a:off x="4676189" y="4848816"/>
                <a:ext cx="6094070" cy="84459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71327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anim calcmode="lin" valueType="num">
                                      <p:cBhvr>
                                        <p:cTn id="2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1000"/>
                                        <p:tgtEl>
                                          <p:spTgt spid="14">
                                            <p:txEl>
                                              <p:pRg st="0" end="0"/>
                                            </p:txEl>
                                          </p:spTgt>
                                        </p:tgtEl>
                                      </p:cBhvr>
                                    </p:animEffect>
                                    <p:anim calcmode="lin" valueType="num">
                                      <p:cBhvr>
                                        <p:cTn id="29"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ECDB98-677C-84D4-FC02-D4D4C120C530}"/>
              </a:ext>
            </a:extLst>
          </p:cNvPr>
          <p:cNvSpPr>
            <a:spLocks noGrp="1"/>
          </p:cNvSpPr>
          <p:nvPr>
            <p:ph type="ftr" sz="quarter" idx="11"/>
          </p:nvPr>
        </p:nvSpPr>
        <p:spPr/>
        <p:txBody>
          <a:bodyPr/>
          <a:lstStyle/>
          <a:p>
            <a:r>
              <a:rPr lang="en-US" dirty="0"/>
              <a:t>DS02_PJ</a:t>
            </a:r>
          </a:p>
        </p:txBody>
      </p:sp>
      <p:sp>
        <p:nvSpPr>
          <p:cNvPr id="3" name="Slide Number Placeholder 2">
            <a:extLst>
              <a:ext uri="{FF2B5EF4-FFF2-40B4-BE49-F238E27FC236}">
                <a16:creationId xmlns:a16="http://schemas.microsoft.com/office/drawing/2014/main" id="{841B330F-5009-9497-E9DF-B95279FD1FB6}"/>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Title 3">
            <a:extLst>
              <a:ext uri="{FF2B5EF4-FFF2-40B4-BE49-F238E27FC236}">
                <a16:creationId xmlns:a16="http://schemas.microsoft.com/office/drawing/2014/main" id="{DBFAA05A-500C-D680-02EF-E5C67FEB07BD}"/>
              </a:ext>
            </a:extLst>
          </p:cNvPr>
          <p:cNvSpPr>
            <a:spLocks noGrp="1"/>
          </p:cNvSpPr>
          <p:nvPr>
            <p:ph type="title"/>
          </p:nvPr>
        </p:nvSpPr>
        <p:spPr>
          <a:xfrm>
            <a:off x="7333860" y="972996"/>
            <a:ext cx="4109388" cy="768096"/>
          </a:xfrm>
        </p:spPr>
        <p:txBody>
          <a:bodyPr/>
          <a:lstStyle/>
          <a:p>
            <a:pPr algn="r"/>
            <a:r>
              <a:rPr lang="fa-IR" sz="2400" dirty="0">
                <a:cs typeface="Titr" panose="00000700000000000000" pitchFamily="2" charset="-78"/>
              </a:rPr>
              <a:t>چند سوال از تحلیل توابع بازگشتی</a:t>
            </a:r>
            <a:endParaRPr lang="en-US" sz="2400" dirty="0">
              <a:cs typeface="Titr" panose="00000700000000000000" pitchFamily="2" charset="-7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1195FA-66E2-045F-B940-D7D5A21EE1F9}"/>
                  </a:ext>
                </a:extLst>
              </p:cNvPr>
              <p:cNvSpPr txBox="1"/>
              <p:nvPr/>
            </p:nvSpPr>
            <p:spPr>
              <a:xfrm>
                <a:off x="4757312" y="1866120"/>
                <a:ext cx="6102220" cy="6174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solidFill>
                            <a:srgbClr val="323232"/>
                          </a:solidFill>
                          <a:effectLst/>
                          <a:latin typeface="Cambria Math" panose="02040503050406030204" pitchFamily="18" charset="0"/>
                        </a:rPr>
                        <m:t>𝑇</m:t>
                      </m:r>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𝑛</m:t>
                      </m:r>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2</m:t>
                      </m:r>
                      <m:r>
                        <a:rPr lang="en-US" sz="2000" b="0" i="1" dirty="0" smtClean="0">
                          <a:solidFill>
                            <a:srgbClr val="323232"/>
                          </a:solidFill>
                          <a:effectLst/>
                          <a:latin typeface="Cambria Math" panose="02040503050406030204" pitchFamily="18" charset="0"/>
                        </a:rPr>
                        <m:t>𝑇</m:t>
                      </m:r>
                      <m:r>
                        <a:rPr lang="en-US" sz="2000" b="0" i="1" dirty="0" smtClean="0">
                          <a:solidFill>
                            <a:srgbClr val="323232"/>
                          </a:solidFill>
                          <a:effectLst/>
                          <a:latin typeface="Cambria Math" panose="02040503050406030204" pitchFamily="18" charset="0"/>
                        </a:rPr>
                        <m:t>(</m:t>
                      </m:r>
                      <m:f>
                        <m:fPr>
                          <m:ctrlPr>
                            <a:rPr lang="en-US" sz="2000" b="0" i="1" dirty="0" smtClean="0">
                              <a:solidFill>
                                <a:srgbClr val="323232"/>
                              </a:solidFill>
                              <a:effectLst/>
                              <a:latin typeface="Cambria Math" panose="02040503050406030204" pitchFamily="18" charset="0"/>
                            </a:rPr>
                          </m:ctrlPr>
                        </m:fPr>
                        <m:num>
                          <m:r>
                            <a:rPr lang="en-US" sz="2000" b="0" i="1" dirty="0" smtClean="0">
                              <a:solidFill>
                                <a:srgbClr val="323232"/>
                              </a:solidFill>
                              <a:effectLst/>
                              <a:latin typeface="Cambria Math" panose="02040503050406030204" pitchFamily="18" charset="0"/>
                            </a:rPr>
                            <m:t>𝑛</m:t>
                          </m:r>
                        </m:num>
                        <m:den>
                          <m:r>
                            <a:rPr lang="en-US" sz="2000" b="0" i="1" dirty="0" smtClean="0">
                              <a:solidFill>
                                <a:srgbClr val="323232"/>
                              </a:solidFill>
                              <a:effectLst/>
                              <a:latin typeface="Cambria Math" panose="02040503050406030204" pitchFamily="18" charset="0"/>
                            </a:rPr>
                            <m:t>2</m:t>
                          </m:r>
                        </m:den>
                      </m:f>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𝑂</m:t>
                      </m:r>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𝑛𝑙𝑔𝑛</m:t>
                      </m:r>
                      <m:r>
                        <a:rPr lang="en-US" sz="2000" b="0" i="1" dirty="0" smtClean="0">
                          <a:solidFill>
                            <a:srgbClr val="323232"/>
                          </a:solidFill>
                          <a:effectLst/>
                          <a:latin typeface="Cambria Math" panose="02040503050406030204" pitchFamily="18" charset="0"/>
                        </a:rPr>
                        <m:t>)</m:t>
                      </m:r>
                    </m:oMath>
                  </m:oMathPara>
                </a14:m>
                <a:endParaRPr lang="en-US" sz="2000" dirty="0"/>
              </a:p>
            </p:txBody>
          </p:sp>
        </mc:Choice>
        <mc:Fallback xmlns="">
          <p:sp>
            <p:nvSpPr>
              <p:cNvPr id="8" name="TextBox 7">
                <a:extLst>
                  <a:ext uri="{FF2B5EF4-FFF2-40B4-BE49-F238E27FC236}">
                    <a16:creationId xmlns:a16="http://schemas.microsoft.com/office/drawing/2014/main" id="{961195FA-66E2-045F-B940-D7D5A21EE1F9}"/>
                  </a:ext>
                </a:extLst>
              </p:cNvPr>
              <p:cNvSpPr txBox="1">
                <a:spLocks noRot="1" noChangeAspect="1" noMove="1" noResize="1" noEditPoints="1" noAdjustHandles="1" noChangeArrowheads="1" noChangeShapeType="1" noTextEdit="1"/>
              </p:cNvSpPr>
              <p:nvPr/>
            </p:nvSpPr>
            <p:spPr>
              <a:xfrm>
                <a:off x="4757312" y="1866120"/>
                <a:ext cx="6102220" cy="6174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91BE7A3-BCF2-C744-7D21-4A63386F132D}"/>
                  </a:ext>
                </a:extLst>
              </p:cNvPr>
              <p:cNvSpPr txBox="1"/>
              <p:nvPr/>
            </p:nvSpPr>
            <p:spPr>
              <a:xfrm>
                <a:off x="4851298" y="6278371"/>
                <a:ext cx="6094070"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dirty="0" smtClean="0">
                          <a:solidFill>
                            <a:srgbClr val="323232"/>
                          </a:solidFill>
                          <a:effectLst/>
                          <a:latin typeface="Cambria Math" panose="02040503050406030204" pitchFamily="18" charset="0"/>
                        </a:rPr>
                        <m:t>𝑇</m:t>
                      </m:r>
                      <m:d>
                        <m:dPr>
                          <m:ctrlPr>
                            <a:rPr lang="en-US" sz="2000" b="0" i="1" dirty="0" smtClean="0">
                              <a:solidFill>
                                <a:srgbClr val="323232"/>
                              </a:solidFill>
                              <a:effectLst/>
                              <a:latin typeface="Cambria Math" panose="02040503050406030204" pitchFamily="18" charset="0"/>
                            </a:rPr>
                          </m:ctrlPr>
                        </m:dPr>
                        <m:e>
                          <m:r>
                            <a:rPr lang="en-US" sz="2000" b="0" i="1" dirty="0" smtClean="0">
                              <a:solidFill>
                                <a:srgbClr val="323232"/>
                              </a:solidFill>
                              <a:effectLst/>
                              <a:latin typeface="Cambria Math" panose="02040503050406030204" pitchFamily="18" charset="0"/>
                            </a:rPr>
                            <m:t>𝑛</m:t>
                          </m:r>
                        </m:e>
                      </m:d>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𝑂</m:t>
                      </m:r>
                      <m:r>
                        <a:rPr lang="en-US" sz="2000" b="0" i="1" dirty="0" smtClean="0">
                          <a:solidFill>
                            <a:srgbClr val="323232"/>
                          </a:solidFill>
                          <a:effectLst/>
                          <a:latin typeface="Cambria Math" panose="02040503050406030204" pitchFamily="18" charset="0"/>
                        </a:rPr>
                        <m:t>(</m:t>
                      </m:r>
                      <m:r>
                        <a:rPr lang="en-US" sz="2000" b="0" i="1" dirty="0" smtClean="0">
                          <a:solidFill>
                            <a:srgbClr val="323232"/>
                          </a:solidFill>
                          <a:effectLst/>
                          <a:latin typeface="Cambria Math" panose="02040503050406030204" pitchFamily="18" charset="0"/>
                        </a:rPr>
                        <m:t>𝑛</m:t>
                      </m:r>
                      <m:sSup>
                        <m:sSupPr>
                          <m:ctrlPr>
                            <a:rPr lang="en-US" sz="2000" b="0" i="1" dirty="0" smtClean="0">
                              <a:solidFill>
                                <a:srgbClr val="323232"/>
                              </a:solidFill>
                              <a:effectLst/>
                              <a:latin typeface="Cambria Math" panose="02040503050406030204" pitchFamily="18" charset="0"/>
                            </a:rPr>
                          </m:ctrlPr>
                        </m:sSupPr>
                        <m:e>
                          <m:r>
                            <a:rPr lang="en-US" sz="2000" b="0" i="1" dirty="0" smtClean="0">
                              <a:solidFill>
                                <a:srgbClr val="323232"/>
                              </a:solidFill>
                              <a:effectLst/>
                              <a:latin typeface="Cambria Math" panose="02040503050406030204" pitchFamily="18" charset="0"/>
                            </a:rPr>
                            <m:t>𝑙𝑔</m:t>
                          </m:r>
                        </m:e>
                        <m:sup>
                          <m:r>
                            <a:rPr lang="en-US" sz="2000" b="0" i="1" dirty="0" smtClean="0">
                              <a:solidFill>
                                <a:srgbClr val="323232"/>
                              </a:solidFill>
                              <a:effectLst/>
                              <a:latin typeface="Cambria Math" panose="02040503050406030204" pitchFamily="18" charset="0"/>
                            </a:rPr>
                            <m:t>2</m:t>
                          </m:r>
                        </m:sup>
                      </m:sSup>
                      <m:r>
                        <a:rPr lang="en-US" sz="2000" b="0" i="1" dirty="0" smtClean="0">
                          <a:solidFill>
                            <a:srgbClr val="323232"/>
                          </a:solidFill>
                          <a:effectLst/>
                          <a:latin typeface="Cambria Math" panose="02040503050406030204" pitchFamily="18" charset="0"/>
                        </a:rPr>
                        <m:t>𝑛</m:t>
                      </m:r>
                      <m:r>
                        <a:rPr lang="en-US" sz="2000" b="0" i="1" dirty="0" smtClean="0">
                          <a:solidFill>
                            <a:srgbClr val="323232"/>
                          </a:solidFill>
                          <a:effectLst/>
                          <a:latin typeface="Cambria Math" panose="02040503050406030204" pitchFamily="18" charset="0"/>
                        </a:rPr>
                        <m:t>)</m:t>
                      </m:r>
                    </m:oMath>
                  </m:oMathPara>
                </a14:m>
                <a:endParaRPr lang="en-US" sz="2000" dirty="0"/>
              </a:p>
            </p:txBody>
          </p:sp>
        </mc:Choice>
        <mc:Fallback xmlns="">
          <p:sp>
            <p:nvSpPr>
              <p:cNvPr id="14" name="TextBox 13">
                <a:extLst>
                  <a:ext uri="{FF2B5EF4-FFF2-40B4-BE49-F238E27FC236}">
                    <a16:creationId xmlns:a16="http://schemas.microsoft.com/office/drawing/2014/main" id="{F91BE7A3-BCF2-C744-7D21-4A63386F132D}"/>
                  </a:ext>
                </a:extLst>
              </p:cNvPr>
              <p:cNvSpPr txBox="1">
                <a:spLocks noRot="1" noChangeAspect="1" noMove="1" noResize="1" noEditPoints="1" noAdjustHandles="1" noChangeArrowheads="1" noChangeShapeType="1" noTextEdit="1"/>
              </p:cNvSpPr>
              <p:nvPr/>
            </p:nvSpPr>
            <p:spPr>
              <a:xfrm>
                <a:off x="4851298" y="6278371"/>
                <a:ext cx="6094070" cy="400110"/>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E33C80C-C783-0DB4-AFE2-37DFC866375F}"/>
                  </a:ext>
                </a:extLst>
              </p:cNvPr>
              <p:cNvSpPr txBox="1"/>
              <p:nvPr/>
            </p:nvSpPr>
            <p:spPr>
              <a:xfrm>
                <a:off x="4757312" y="2750482"/>
                <a:ext cx="6094070" cy="3527889"/>
              </a:xfrm>
              <a:prstGeom prst="rect">
                <a:avLst/>
              </a:prstGeom>
              <a:noFill/>
            </p:spPr>
            <p:txBody>
              <a:bodyPr wrap="square">
                <a:spAutoFit/>
              </a:bodyPr>
              <a:lstStyle/>
              <a:p>
                <a:pPr algn="r" rtl="1"/>
                <a:r>
                  <a:rPr lang="fa-IR" sz="2000" dirty="0">
                    <a:cs typeface="Nazanin" panose="00000400000000000000" pitchFamily="2" charset="-78"/>
                  </a:rPr>
                  <a:t>بیاید درخت بازگشت را برای عبارت بالا در نظر بگیرید.</a:t>
                </a:r>
              </a:p>
              <a:p>
                <a:pPr algn="r" rtl="1"/>
                <a:r>
                  <a:rPr lang="fa-IR" sz="2000" dirty="0">
                    <a:cs typeface="Nazanin" panose="00000400000000000000" pitchFamily="2" charset="-78"/>
                  </a:rPr>
                  <a:t>در سطر اول درخت </a:t>
                </a:r>
                <a14:m>
                  <m:oMath xmlns:m="http://schemas.openxmlformats.org/officeDocument/2006/math">
                    <m:r>
                      <a:rPr lang="en-US" sz="2000" b="0" i="0" dirty="0" smtClean="0">
                        <a:latin typeface="Cambria Math" panose="02040503050406030204" pitchFamily="18" charset="0"/>
                        <a:cs typeface="Nazanin" panose="00000400000000000000" pitchFamily="2" charset="-78"/>
                      </a:rPr>
                      <m:t> </m:t>
                    </m:r>
                    <m:r>
                      <a:rPr lang="en-US" sz="2000" i="1" dirty="0" smtClean="0">
                        <a:latin typeface="Cambria Math" panose="02040503050406030204" pitchFamily="18" charset="0"/>
                        <a:cs typeface="Nazanin" panose="00000400000000000000" pitchFamily="2" charset="-78"/>
                      </a:rPr>
                      <m:t>𝑂</m:t>
                    </m:r>
                    <m:r>
                      <a:rPr lang="en-US" sz="2000" i="1" dirty="0" smtClean="0">
                        <a:latin typeface="Cambria Math" panose="02040503050406030204" pitchFamily="18" charset="0"/>
                        <a:cs typeface="Nazanin" panose="00000400000000000000" pitchFamily="2" charset="-78"/>
                      </a:rPr>
                      <m:t>(</m:t>
                    </m:r>
                    <m:r>
                      <a:rPr lang="en-US" sz="2000" i="1" dirty="0" err="1" smtClean="0">
                        <a:latin typeface="Cambria Math" panose="02040503050406030204" pitchFamily="18" charset="0"/>
                        <a:cs typeface="Nazanin" panose="00000400000000000000" pitchFamily="2" charset="-78"/>
                      </a:rPr>
                      <m:t>𝑛𝑙𝑔𝑛</m:t>
                    </m:r>
                    <m:r>
                      <a:rPr lang="en-US" sz="2000" i="1" dirty="0" smtClean="0">
                        <a:latin typeface="Cambria Math" panose="02040503050406030204" pitchFamily="18" charset="0"/>
                        <a:cs typeface="Nazanin" panose="00000400000000000000" pitchFamily="2" charset="-78"/>
                      </a:rPr>
                      <m:t>)</m:t>
                    </m:r>
                    <m:r>
                      <a:rPr lang="fa-IR" sz="2000" i="1" dirty="0" smtClean="0">
                        <a:latin typeface="Cambria Math" panose="02040503050406030204" pitchFamily="18" charset="0"/>
                        <a:cs typeface="Nazanin" panose="00000400000000000000" pitchFamily="2" charset="-78"/>
                      </a:rPr>
                      <m:t> </m:t>
                    </m:r>
                  </m:oMath>
                </a14:m>
                <a:r>
                  <a:rPr lang="fa-IR" sz="2000" dirty="0">
                    <a:cs typeface="Nazanin" panose="00000400000000000000" pitchFamily="2" charset="-78"/>
                  </a:rPr>
                  <a:t>عملیات داریم.</a:t>
                </a:r>
              </a:p>
              <a:p>
                <a:pPr algn="r" rtl="1"/>
                <a:r>
                  <a:rPr lang="fa-IR" sz="2000" dirty="0">
                    <a:cs typeface="Nazanin" panose="00000400000000000000" pitchFamily="2" charset="-78"/>
                  </a:rPr>
                  <a:t>در سطر دوم درخت </a:t>
                </a:r>
                <a14:m>
                  <m:oMath xmlns:m="http://schemas.openxmlformats.org/officeDocument/2006/math">
                    <m:r>
                      <a:rPr lang="en-US" sz="2000" i="1" dirty="0" smtClean="0">
                        <a:latin typeface="Cambria Math" panose="02040503050406030204" pitchFamily="18" charset="0"/>
                        <a:cs typeface="Nazanin" panose="00000400000000000000" pitchFamily="2" charset="-78"/>
                      </a:rPr>
                      <m:t>𝑂</m:t>
                    </m:r>
                    <m:r>
                      <a:rPr lang="en-US" sz="2000" i="1" dirty="0" smtClean="0">
                        <a:latin typeface="Cambria Math" panose="02040503050406030204" pitchFamily="18" charset="0"/>
                        <a:cs typeface="Nazanin" panose="00000400000000000000" pitchFamily="2" charset="-78"/>
                      </a:rPr>
                      <m:t>(</m:t>
                    </m:r>
                    <m:r>
                      <a:rPr lang="en-US" sz="2000" i="1" dirty="0" err="1" smtClean="0">
                        <a:latin typeface="Cambria Math" panose="02040503050406030204" pitchFamily="18" charset="0"/>
                        <a:cs typeface="Nazanin" panose="00000400000000000000" pitchFamily="2" charset="-78"/>
                      </a:rPr>
                      <m:t>𝑛𝑙𝑔</m:t>
                    </m:r>
                    <m:f>
                      <m:fPr>
                        <m:ctrlPr>
                          <a:rPr lang="en-US" sz="2000" i="1" smtClean="0">
                            <a:latin typeface="Cambria Math" panose="02040503050406030204" pitchFamily="18" charset="0"/>
                            <a:cs typeface="Nazanin" panose="00000400000000000000" pitchFamily="2" charset="-78"/>
                          </a:rPr>
                        </m:ctrlPr>
                      </m:fPr>
                      <m:num>
                        <m:r>
                          <a:rPr lang="en-US" sz="2000" b="0" i="1" smtClean="0">
                            <a:latin typeface="Cambria Math" panose="02040503050406030204" pitchFamily="18" charset="0"/>
                            <a:cs typeface="Nazanin" panose="00000400000000000000" pitchFamily="2" charset="-78"/>
                          </a:rPr>
                          <m:t>𝑛</m:t>
                        </m:r>
                      </m:num>
                      <m:den>
                        <m:r>
                          <a:rPr lang="en-US" sz="2000" b="0" i="1" smtClean="0">
                            <a:latin typeface="Cambria Math" panose="02040503050406030204" pitchFamily="18" charset="0"/>
                            <a:cs typeface="Nazanin" panose="00000400000000000000" pitchFamily="2" charset="-78"/>
                          </a:rPr>
                          <m:t>2</m:t>
                        </m:r>
                      </m:den>
                    </m:f>
                    <m:r>
                      <a:rPr lang="en-US" sz="2000" i="1" dirty="0" smtClean="0">
                        <a:latin typeface="Cambria Math" panose="02040503050406030204" pitchFamily="18" charset="0"/>
                        <a:cs typeface="Nazanin" panose="00000400000000000000" pitchFamily="2" charset="-78"/>
                      </a:rPr>
                      <m:t>)</m:t>
                    </m:r>
                  </m:oMath>
                </a14:m>
                <a:r>
                  <a:rPr lang="fa-IR" sz="2000" dirty="0">
                    <a:cs typeface="Nazanin" panose="00000400000000000000" pitchFamily="2" charset="-78"/>
                  </a:rPr>
                  <a:t> عملیات داریم.</a:t>
                </a:r>
              </a:p>
              <a:p>
                <a:pPr algn="r" rtl="1"/>
                <a:r>
                  <a:rPr lang="fa-IR" sz="2000" dirty="0">
                    <a:cs typeface="Nazanin" panose="00000400000000000000" pitchFamily="2" charset="-78"/>
                  </a:rPr>
                  <a:t>.</a:t>
                </a:r>
              </a:p>
              <a:p>
                <a:pPr algn="r" rtl="1"/>
                <a:r>
                  <a:rPr lang="fa-IR" sz="2000" dirty="0">
                    <a:cs typeface="Nazanin" panose="00000400000000000000" pitchFamily="2" charset="-78"/>
                  </a:rPr>
                  <a:t>.</a:t>
                </a:r>
              </a:p>
              <a:p>
                <a:pPr algn="r" rtl="1"/>
                <a:r>
                  <a:rPr lang="fa-IR" sz="2000" dirty="0">
                    <a:cs typeface="Nazanin" panose="00000400000000000000" pitchFamily="2" charset="-78"/>
                  </a:rPr>
                  <a:t>.</a:t>
                </a:r>
              </a:p>
              <a:p>
                <a:pPr algn="r" rtl="1"/>
                <a:r>
                  <a:rPr lang="fa-IR" sz="2000" dirty="0">
                    <a:cs typeface="Nazanin" panose="00000400000000000000" pitchFamily="2" charset="-78"/>
                  </a:rPr>
                  <a:t>در سطر</a:t>
                </a:r>
                <a14:m>
                  <m:oMath xmlns:m="http://schemas.openxmlformats.org/officeDocument/2006/math">
                    <m:r>
                      <a:rPr lang="en-US" sz="2000" i="1" dirty="0" smtClean="0">
                        <a:latin typeface="Cambria Math" panose="02040503050406030204" pitchFamily="18" charset="0"/>
                        <a:cs typeface="Nazanin" panose="00000400000000000000" pitchFamily="2" charset="-78"/>
                      </a:rPr>
                      <m:t>𝑖</m:t>
                    </m:r>
                  </m:oMath>
                </a14:m>
                <a:r>
                  <a:rPr lang="fa-IR" sz="2000" dirty="0">
                    <a:cs typeface="Nazanin" panose="00000400000000000000" pitchFamily="2" charset="-78"/>
                  </a:rPr>
                  <a:t>ام درخت </a:t>
                </a:r>
                <a14:m>
                  <m:oMath xmlns:m="http://schemas.openxmlformats.org/officeDocument/2006/math">
                    <m:r>
                      <a:rPr lang="en-US" sz="2000" i="1" dirty="0" smtClean="0">
                        <a:latin typeface="Cambria Math" panose="02040503050406030204" pitchFamily="18" charset="0"/>
                        <a:cs typeface="Nazanin" panose="00000400000000000000" pitchFamily="2" charset="-78"/>
                      </a:rPr>
                      <m:t>𝑂</m:t>
                    </m:r>
                    <m:r>
                      <a:rPr lang="en-US" sz="2000" i="1" dirty="0" smtClean="0">
                        <a:latin typeface="Cambria Math" panose="02040503050406030204" pitchFamily="18" charset="0"/>
                        <a:cs typeface="Nazanin" panose="00000400000000000000" pitchFamily="2" charset="-78"/>
                      </a:rPr>
                      <m:t>(</m:t>
                    </m:r>
                    <m:r>
                      <a:rPr lang="en-US" sz="2000" i="1" dirty="0" err="1" smtClean="0">
                        <a:latin typeface="Cambria Math" panose="02040503050406030204" pitchFamily="18" charset="0"/>
                        <a:cs typeface="Nazanin" panose="00000400000000000000" pitchFamily="2" charset="-78"/>
                      </a:rPr>
                      <m:t>𝑛𝑙𝑔</m:t>
                    </m:r>
                    <m:f>
                      <m:fPr>
                        <m:ctrlPr>
                          <a:rPr lang="en-US" sz="2000" i="1" smtClean="0">
                            <a:latin typeface="Cambria Math" panose="02040503050406030204" pitchFamily="18" charset="0"/>
                            <a:cs typeface="Nazanin" panose="00000400000000000000" pitchFamily="2" charset="-78"/>
                          </a:rPr>
                        </m:ctrlPr>
                      </m:fPr>
                      <m:num>
                        <m:r>
                          <a:rPr lang="en-US" sz="2000" b="0" i="1" smtClean="0">
                            <a:latin typeface="Cambria Math" panose="02040503050406030204" pitchFamily="18" charset="0"/>
                            <a:cs typeface="Nazanin" panose="00000400000000000000" pitchFamily="2" charset="-78"/>
                          </a:rPr>
                          <m:t>𝑛</m:t>
                        </m:r>
                      </m:num>
                      <m:den>
                        <m:sSup>
                          <m:sSupPr>
                            <m:ctrlPr>
                              <a:rPr lang="en-US" sz="2000" b="0" i="1" smtClean="0">
                                <a:latin typeface="Cambria Math" panose="02040503050406030204" pitchFamily="18" charset="0"/>
                                <a:cs typeface="Nazanin" panose="00000400000000000000" pitchFamily="2" charset="-78"/>
                              </a:rPr>
                            </m:ctrlPr>
                          </m:sSupPr>
                          <m:e>
                            <m:r>
                              <a:rPr lang="fa-IR" sz="2000" b="0" i="1" smtClean="0">
                                <a:latin typeface="Cambria Math" panose="02040503050406030204" pitchFamily="18" charset="0"/>
                                <a:cs typeface="Nazanin" panose="00000400000000000000" pitchFamily="2" charset="-78"/>
                              </a:rPr>
                              <m:t>2</m:t>
                            </m:r>
                          </m:e>
                          <m:sup>
                            <m:r>
                              <a:rPr lang="en-US" sz="2000" b="0" i="1" smtClean="0">
                                <a:latin typeface="Cambria Math" panose="02040503050406030204" pitchFamily="18" charset="0"/>
                                <a:cs typeface="Nazanin" panose="00000400000000000000" pitchFamily="2" charset="-78"/>
                              </a:rPr>
                              <m:t>𝑖</m:t>
                            </m:r>
                            <m:r>
                              <a:rPr lang="en-US" sz="2000" b="0" i="1" smtClean="0">
                                <a:latin typeface="Cambria Math" panose="02040503050406030204" pitchFamily="18" charset="0"/>
                                <a:cs typeface="Nazanin" panose="00000400000000000000" pitchFamily="2" charset="-78"/>
                              </a:rPr>
                              <m:t>−</m:t>
                            </m:r>
                            <m:r>
                              <a:rPr lang="en-US" sz="2000" b="0" i="1" smtClean="0">
                                <a:latin typeface="Cambria Math" panose="02040503050406030204" pitchFamily="18" charset="0"/>
                                <a:cs typeface="Nazanin" panose="00000400000000000000" pitchFamily="2" charset="-78"/>
                              </a:rPr>
                              <m:t>1</m:t>
                            </m:r>
                          </m:sup>
                        </m:sSup>
                      </m:den>
                    </m:f>
                    <m:r>
                      <a:rPr lang="en-US" sz="2000" i="1" dirty="0" smtClean="0">
                        <a:latin typeface="Cambria Math" panose="02040503050406030204" pitchFamily="18" charset="0"/>
                        <a:cs typeface="Nazanin" panose="00000400000000000000" pitchFamily="2" charset="-78"/>
                      </a:rPr>
                      <m:t>)</m:t>
                    </m:r>
                  </m:oMath>
                </a14:m>
                <a:r>
                  <a:rPr lang="fa-IR" sz="2000" dirty="0">
                    <a:cs typeface="Nazanin" panose="00000400000000000000" pitchFamily="2" charset="-78"/>
                  </a:rPr>
                  <a:t> عملیات داریم.</a:t>
                </a:r>
              </a:p>
              <a:p>
                <a:pPr algn="r" rtl="1"/>
                <a:endParaRPr lang="fa-IR" sz="2000" dirty="0">
                  <a:cs typeface="Nazanin" panose="00000400000000000000" pitchFamily="2" charset="-78"/>
                </a:endParaRPr>
              </a:p>
              <a:p>
                <a:pPr algn="r" rtl="1"/>
                <a:r>
                  <a:rPr lang="fa-IR" sz="2000" dirty="0">
                    <a:cs typeface="Nazanin" panose="00000400000000000000" pitchFamily="2" charset="-78"/>
                  </a:rPr>
                  <a:t>تعداد کل سطر های درختمان با توجه به </a:t>
                </a:r>
                <a14:m>
                  <m:oMath xmlns:m="http://schemas.openxmlformats.org/officeDocument/2006/math">
                    <m:r>
                      <a:rPr lang="en-US" sz="2000" b="0" i="1" smtClean="0">
                        <a:latin typeface="Cambria Math" panose="02040503050406030204" pitchFamily="18" charset="0"/>
                        <a:cs typeface="Nazanin" panose="00000400000000000000" pitchFamily="2" charset="-78"/>
                      </a:rPr>
                      <m:t>𝑇</m:t>
                    </m:r>
                    <m:d>
                      <m:dPr>
                        <m:ctrlPr>
                          <a:rPr lang="en-US" sz="2000" b="0" i="1" smtClean="0">
                            <a:latin typeface="Cambria Math" panose="02040503050406030204" pitchFamily="18" charset="0"/>
                            <a:cs typeface="Nazanin" panose="00000400000000000000" pitchFamily="2" charset="-78"/>
                          </a:rPr>
                        </m:ctrlPr>
                      </m:dPr>
                      <m:e>
                        <m:f>
                          <m:fPr>
                            <m:ctrlPr>
                              <a:rPr lang="en-US" sz="2000" i="1">
                                <a:latin typeface="Cambria Math" panose="02040503050406030204" pitchFamily="18" charset="0"/>
                                <a:cs typeface="Nazanin" panose="00000400000000000000" pitchFamily="2" charset="-78"/>
                              </a:rPr>
                            </m:ctrlPr>
                          </m:fPr>
                          <m:num>
                            <m:r>
                              <a:rPr lang="en-US" sz="2000" i="1">
                                <a:latin typeface="Cambria Math" panose="02040503050406030204" pitchFamily="18" charset="0"/>
                                <a:cs typeface="Nazanin" panose="00000400000000000000" pitchFamily="2" charset="-78"/>
                              </a:rPr>
                              <m:t>𝑛</m:t>
                            </m:r>
                          </m:num>
                          <m:den>
                            <m:r>
                              <a:rPr lang="en-US" sz="2000" i="1">
                                <a:latin typeface="Cambria Math" panose="02040503050406030204" pitchFamily="18" charset="0"/>
                                <a:cs typeface="Nazanin" panose="00000400000000000000" pitchFamily="2" charset="-78"/>
                              </a:rPr>
                              <m:t>2</m:t>
                            </m:r>
                          </m:den>
                        </m:f>
                      </m:e>
                    </m:d>
                  </m:oMath>
                </a14:m>
                <a:r>
                  <a:rPr lang="fa-IR" sz="2000" dirty="0">
                    <a:cs typeface="Nazanin" panose="00000400000000000000" pitchFamily="2" charset="-78"/>
                  </a:rPr>
                  <a:t> برابر </a:t>
                </a:r>
                <a14:m>
                  <m:oMath xmlns:m="http://schemas.openxmlformats.org/officeDocument/2006/math">
                    <m:func>
                      <m:funcPr>
                        <m:ctrlPr>
                          <a:rPr lang="en-US" sz="2000" b="0" i="1" dirty="0" smtClean="0">
                            <a:latin typeface="Cambria Math" panose="02040503050406030204" pitchFamily="18" charset="0"/>
                            <a:cs typeface="Nazanin" panose="00000400000000000000" pitchFamily="2" charset="-78"/>
                          </a:rPr>
                        </m:ctrlPr>
                      </m:funcPr>
                      <m:fName>
                        <m:r>
                          <m:rPr>
                            <m:sty m:val="p"/>
                          </m:rPr>
                          <a:rPr lang="en-US" sz="2000" i="0" dirty="0" smtClean="0">
                            <a:latin typeface="Cambria Math" panose="02040503050406030204" pitchFamily="18" charset="0"/>
                            <a:cs typeface="Nazanin" panose="00000400000000000000" pitchFamily="2" charset="-78"/>
                          </a:rPr>
                          <m:t>lg</m:t>
                        </m:r>
                      </m:fName>
                      <m:e>
                        <m:d>
                          <m:dPr>
                            <m:ctrlPr>
                              <a:rPr lang="en-US" sz="2000" b="0" i="1" dirty="0" smtClean="0">
                                <a:latin typeface="Cambria Math" panose="02040503050406030204" pitchFamily="18" charset="0"/>
                                <a:cs typeface="Nazanin" panose="00000400000000000000" pitchFamily="2" charset="-78"/>
                              </a:rPr>
                            </m:ctrlPr>
                          </m:dPr>
                          <m:e>
                            <m:r>
                              <a:rPr lang="en-US" sz="2000" i="1" dirty="0" smtClean="0">
                                <a:latin typeface="Cambria Math" panose="02040503050406030204" pitchFamily="18" charset="0"/>
                                <a:cs typeface="Nazanin" panose="00000400000000000000" pitchFamily="2" charset="-78"/>
                              </a:rPr>
                              <m:t>𝑛</m:t>
                            </m:r>
                          </m:e>
                        </m:d>
                      </m:e>
                    </m:func>
                  </m:oMath>
                </a14:m>
                <a:r>
                  <a:rPr lang="fa-IR" sz="2000" dirty="0">
                    <a:cs typeface="Nazanin" panose="00000400000000000000" pitchFamily="2" charset="-78"/>
                  </a:rPr>
                  <a:t> است.</a:t>
                </a:r>
              </a:p>
              <a:p>
                <a:pPr algn="r" rtl="1"/>
                <a:r>
                  <a:rPr lang="fa-IR" sz="2000" dirty="0">
                    <a:cs typeface="Nazanin" panose="00000400000000000000" pitchFamily="2" charset="-78"/>
                  </a:rPr>
                  <a:t>پس:</a:t>
                </a:r>
              </a:p>
            </p:txBody>
          </p:sp>
        </mc:Choice>
        <mc:Fallback xmlns="">
          <p:sp>
            <p:nvSpPr>
              <p:cNvPr id="6" name="TextBox 5">
                <a:extLst>
                  <a:ext uri="{FF2B5EF4-FFF2-40B4-BE49-F238E27FC236}">
                    <a16:creationId xmlns:a16="http://schemas.microsoft.com/office/drawing/2014/main" id="{BE33C80C-C783-0DB4-AFE2-37DFC866375F}"/>
                  </a:ext>
                </a:extLst>
              </p:cNvPr>
              <p:cNvSpPr txBox="1">
                <a:spLocks noRot="1" noChangeAspect="1" noMove="1" noResize="1" noEditPoints="1" noAdjustHandles="1" noChangeArrowheads="1" noChangeShapeType="1" noTextEdit="1"/>
              </p:cNvSpPr>
              <p:nvPr/>
            </p:nvSpPr>
            <p:spPr>
              <a:xfrm>
                <a:off x="4757312" y="2750482"/>
                <a:ext cx="6094070" cy="3527889"/>
              </a:xfrm>
              <a:prstGeom prst="rect">
                <a:avLst/>
              </a:prstGeom>
              <a:blipFill>
                <a:blip r:embed="rId4"/>
                <a:stretch>
                  <a:fillRect t="-864" r="-1100" b="-2073"/>
                </a:stretch>
              </a:blipFill>
            </p:spPr>
            <p:txBody>
              <a:bodyPr/>
              <a:lstStyle/>
              <a:p>
                <a:r>
                  <a:rPr lang="en-US">
                    <a:noFill/>
                  </a:rPr>
                  <a:t> </a:t>
                </a:r>
              </a:p>
            </p:txBody>
          </p:sp>
        </mc:Fallback>
      </mc:AlternateContent>
    </p:spTree>
    <p:extLst>
      <p:ext uri="{BB962C8B-B14F-4D97-AF65-F5344CB8AC3E}">
        <p14:creationId xmlns:p14="http://schemas.microsoft.com/office/powerpoint/2010/main" val="362744898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EA4171-E2F3-15C6-02DB-C946569802BD}"/>
              </a:ext>
            </a:extLst>
          </p:cNvPr>
          <p:cNvSpPr>
            <a:spLocks noGrp="1"/>
          </p:cNvSpPr>
          <p:nvPr>
            <p:ph type="ftr" sz="quarter" idx="11"/>
          </p:nvPr>
        </p:nvSpPr>
        <p:spPr/>
        <p:txBody>
          <a:bodyPr/>
          <a:lstStyle/>
          <a:p>
            <a:r>
              <a:rPr lang="en-US" dirty="0"/>
              <a:t>DS02_PJ</a:t>
            </a:r>
          </a:p>
        </p:txBody>
      </p:sp>
      <p:sp>
        <p:nvSpPr>
          <p:cNvPr id="3" name="Slide Number Placeholder 2">
            <a:extLst>
              <a:ext uri="{FF2B5EF4-FFF2-40B4-BE49-F238E27FC236}">
                <a16:creationId xmlns:a16="http://schemas.microsoft.com/office/drawing/2014/main" id="{D4BB4B40-477E-AA44-A255-0222B8AB9DE8}"/>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4" name="TextBox 3">
            <a:extLst>
              <a:ext uri="{FF2B5EF4-FFF2-40B4-BE49-F238E27FC236}">
                <a16:creationId xmlns:a16="http://schemas.microsoft.com/office/drawing/2014/main" id="{88F93431-F389-DACE-92A2-9B6C6E4EE0C3}"/>
              </a:ext>
            </a:extLst>
          </p:cNvPr>
          <p:cNvSpPr txBox="1"/>
          <p:nvPr/>
        </p:nvSpPr>
        <p:spPr>
          <a:xfrm>
            <a:off x="9311765" y="731520"/>
            <a:ext cx="2127379" cy="461665"/>
          </a:xfrm>
          <a:prstGeom prst="rect">
            <a:avLst/>
          </a:prstGeom>
          <a:noFill/>
        </p:spPr>
        <p:txBody>
          <a:bodyPr wrap="square" rtlCol="0">
            <a:spAutoFit/>
          </a:bodyPr>
          <a:lstStyle/>
          <a:p>
            <a:pPr algn="r" rtl="1"/>
            <a:r>
              <a:rPr lang="fa-IR" sz="2400" dirty="0">
                <a:cs typeface="Titr" panose="00000700000000000000" pitchFamily="2" charset="-78"/>
              </a:rPr>
              <a:t>سوال برنامه</a:t>
            </a:r>
            <a:endParaRPr lang="en-US" sz="2400" dirty="0">
              <a:cs typeface="Titr" panose="00000700000000000000" pitchFamily="2" charset="-78"/>
            </a:endParaRPr>
          </a:p>
        </p:txBody>
      </p:sp>
      <p:pic>
        <p:nvPicPr>
          <p:cNvPr id="7" name="Picture 6">
            <a:extLst>
              <a:ext uri="{FF2B5EF4-FFF2-40B4-BE49-F238E27FC236}">
                <a16:creationId xmlns:a16="http://schemas.microsoft.com/office/drawing/2014/main" id="{25F19169-9E79-F9C0-553A-E2AA5AE4E923}"/>
              </a:ext>
            </a:extLst>
          </p:cNvPr>
          <p:cNvPicPr>
            <a:picLocks noChangeAspect="1"/>
          </p:cNvPicPr>
          <p:nvPr/>
        </p:nvPicPr>
        <p:blipFill rotWithShape="1">
          <a:blip r:embed="rId2">
            <a:duotone>
              <a:prstClr val="black"/>
              <a:srgbClr val="FDFAF6">
                <a:tint val="45000"/>
                <a:satMod val="400000"/>
              </a:srgbClr>
            </a:duotone>
            <a:extLst>
              <a:ext uri="{BEBA8EAE-BF5A-486C-A8C5-ECC9F3942E4B}">
                <a14:imgProps xmlns:a14="http://schemas.microsoft.com/office/drawing/2010/main">
                  <a14:imgLayer r:embed="rId3">
                    <a14:imgEffect>
                      <a14:colorTemperature colorTemp="5300"/>
                    </a14:imgEffect>
                  </a14:imgLayer>
                </a14:imgProps>
              </a:ext>
            </a:extLst>
          </a:blip>
          <a:srcRect l="24872" t="20000" r="23624" b="22313"/>
          <a:stretch/>
        </p:blipFill>
        <p:spPr>
          <a:xfrm>
            <a:off x="6096000" y="0"/>
            <a:ext cx="6096000" cy="3956180"/>
          </a:xfrm>
          <a:prstGeom prst="rect">
            <a:avLst/>
          </a:prstGeom>
        </p:spPr>
      </p:pic>
      <p:pic>
        <p:nvPicPr>
          <p:cNvPr id="11" name="Picture 10">
            <a:extLst>
              <a:ext uri="{FF2B5EF4-FFF2-40B4-BE49-F238E27FC236}">
                <a16:creationId xmlns:a16="http://schemas.microsoft.com/office/drawing/2014/main" id="{43E3F77C-17EC-8D72-F95A-0628C6ACBB2E}"/>
              </a:ext>
            </a:extLst>
          </p:cNvPr>
          <p:cNvPicPr>
            <a:picLocks noChangeAspect="1"/>
          </p:cNvPicPr>
          <p:nvPr/>
        </p:nvPicPr>
        <p:blipFill rotWithShape="1">
          <a:blip r:embed="rId4">
            <a:duotone>
              <a:prstClr val="black"/>
              <a:srgbClr val="FDFAF6">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24873" t="22721" r="24872" b="11428"/>
          <a:stretch/>
        </p:blipFill>
        <p:spPr>
          <a:xfrm>
            <a:off x="0" y="2341983"/>
            <a:ext cx="6096000" cy="4516017"/>
          </a:xfrm>
          <a:prstGeom prst="rect">
            <a:avLst/>
          </a:prstGeom>
        </p:spPr>
      </p:pic>
    </p:spTree>
    <p:extLst>
      <p:ext uri="{BB962C8B-B14F-4D97-AF65-F5344CB8AC3E}">
        <p14:creationId xmlns:p14="http://schemas.microsoft.com/office/powerpoint/2010/main" val="319294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926E0-5982-DCEA-8646-46A028AD788C}"/>
              </a:ext>
            </a:extLst>
          </p:cNvPr>
          <p:cNvSpPr>
            <a:spLocks noGrp="1"/>
          </p:cNvSpPr>
          <p:nvPr>
            <p:ph type="ftr" sz="quarter" idx="11"/>
          </p:nvPr>
        </p:nvSpPr>
        <p:spPr/>
        <p:txBody>
          <a:bodyPr/>
          <a:lstStyle/>
          <a:p>
            <a:r>
              <a:rPr lang="en-US" dirty="0"/>
              <a:t>DS02_PJ</a:t>
            </a:r>
          </a:p>
        </p:txBody>
      </p:sp>
      <p:sp>
        <p:nvSpPr>
          <p:cNvPr id="3" name="Slide Number Placeholder 2">
            <a:extLst>
              <a:ext uri="{FF2B5EF4-FFF2-40B4-BE49-F238E27FC236}">
                <a16:creationId xmlns:a16="http://schemas.microsoft.com/office/drawing/2014/main" id="{9E78BFB1-6CE0-6A2F-1E36-E7DB461C7F49}"/>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6" name="Rectangle 1">
            <a:extLst>
              <a:ext uri="{FF2B5EF4-FFF2-40B4-BE49-F238E27FC236}">
                <a16:creationId xmlns:a16="http://schemas.microsoft.com/office/drawing/2014/main" id="{CB840691-5F62-8BB9-4B7B-5D5C24B416B7}"/>
              </a:ext>
            </a:extLst>
          </p:cNvPr>
          <p:cNvSpPr>
            <a:spLocks noChangeArrowheads="1"/>
          </p:cNvSpPr>
          <p:nvPr/>
        </p:nvSpPr>
        <p:spPr bwMode="auto">
          <a:xfrm>
            <a:off x="4172076" y="594360"/>
            <a:ext cx="3847848" cy="2553891"/>
          </a:xfrm>
          <a:prstGeom prst="round2DiagRect">
            <a:avLst/>
          </a:prstGeom>
          <a:ln/>
        </p:spPr>
        <p:style>
          <a:lnRef idx="0">
            <a:schemeClr val="dk1"/>
          </a:lnRef>
          <a:fillRef idx="3">
            <a:schemeClr val="dk1"/>
          </a:fillRef>
          <a:effectRef idx="3">
            <a:schemeClr val="dk1"/>
          </a:effectRef>
          <a:fontRef idx="minor">
            <a:schemeClr val="lt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808080"/>
                </a:solidFill>
                <a:effectLst/>
                <a:latin typeface="Consolas" panose="020B0609020204030204" pitchFamily="49" charset="0"/>
              </a:rPr>
              <a:t>## First Approach </a:t>
            </a:r>
            <a:br>
              <a:rPr kumimoji="0" lang="en-US" altLang="en-US" b="0" i="0" u="none" strike="noStrike" cap="none" normalizeH="0" baseline="0" dirty="0">
                <a:ln>
                  <a:noFill/>
                </a:ln>
                <a:solidFill>
                  <a:srgbClr val="808080"/>
                </a:solidFill>
                <a:effectLst/>
                <a:latin typeface="Consolas" panose="020B0609020204030204" pitchFamily="49" charset="0"/>
              </a:rPr>
            </a:br>
            <a:r>
              <a:rPr kumimoji="0" lang="en-US" altLang="en-US" b="0" i="0" u="none" strike="noStrike" cap="none" normalizeH="0" baseline="0" dirty="0">
                <a:ln>
                  <a:noFill/>
                </a:ln>
                <a:solidFill>
                  <a:srgbClr val="CC7832"/>
                </a:solidFill>
                <a:effectLst/>
                <a:latin typeface="Consolas" panose="020B0609020204030204" pitchFamily="49" charset="0"/>
              </a:rPr>
              <a:t>if </a:t>
            </a:r>
            <a:r>
              <a:rPr kumimoji="0" lang="en-US" altLang="en-US" b="0" i="0" u="none" strike="noStrike" cap="none" normalizeH="0" baseline="0" dirty="0">
                <a:ln>
                  <a:noFill/>
                </a:ln>
                <a:solidFill>
                  <a:srgbClr val="A9B7C6"/>
                </a:solidFill>
                <a:effectLst/>
                <a:latin typeface="Consolas" panose="020B0609020204030204" pitchFamily="49" charset="0"/>
              </a:rPr>
              <a:t>x = </a:t>
            </a:r>
            <a:r>
              <a:rPr kumimoji="0" lang="en-US" altLang="en-US" b="0" i="0" u="none" strike="noStrike" cap="none" normalizeH="0" baseline="0" dirty="0">
                <a:ln>
                  <a:noFill/>
                </a:ln>
                <a:solidFill>
                  <a:srgbClr val="6897BB"/>
                </a:solidFill>
                <a:effectLst/>
                <a:latin typeface="Consolas" panose="020B0609020204030204" pitchFamily="49" charset="0"/>
              </a:rPr>
              <a:t>0</a:t>
            </a:r>
            <a:r>
              <a:rPr kumimoji="0" lang="en-US" altLang="en-US" b="0" i="0" u="none" strike="noStrike" cap="none" normalizeH="0" baseline="0" dirty="0">
                <a:ln>
                  <a:noFill/>
                </a:ln>
                <a:solidFill>
                  <a:srgbClr val="A9B7C6"/>
                </a:solidFill>
                <a:effectLst/>
                <a:latin typeface="Consolas" panose="020B0609020204030204" pitchFamily="49" charset="0"/>
              </a:rPr>
              <a:t>: // </a:t>
            </a:r>
            <a:r>
              <a:rPr kumimoji="0" lang="en-US" altLang="en-US" b="0" i="0" u="none" strike="noStrike" cap="none" normalizeH="0" baseline="0" dirty="0">
                <a:ln>
                  <a:noFill/>
                </a:ln>
                <a:solidFill>
                  <a:srgbClr val="8888C6"/>
                </a:solidFill>
                <a:effectLst/>
                <a:latin typeface="Consolas" panose="020B0609020204030204" pitchFamily="49" charset="0"/>
              </a:rPr>
              <a:t>exit </a:t>
            </a:r>
            <a:r>
              <a:rPr kumimoji="0" lang="en-US" altLang="en-US" b="0" i="0" u="none" strike="noStrike" cap="none" normalizeH="0" baseline="0" dirty="0">
                <a:ln>
                  <a:noFill/>
                </a:ln>
                <a:solidFill>
                  <a:srgbClr val="A9B7C6"/>
                </a:solidFill>
                <a:effectLst/>
                <a:latin typeface="Consolas" panose="020B0609020204030204" pitchFamily="49" charset="0"/>
              </a:rPr>
              <a:t>condition</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6897BB"/>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return </a:t>
            </a:r>
            <a:r>
              <a:rPr kumimoji="0" lang="en-US" altLang="en-US" b="0" i="0" u="none" strike="noStrike" cap="none" normalizeH="0" baseline="0" dirty="0">
                <a:ln>
                  <a:noFill/>
                </a:ln>
                <a:solidFill>
                  <a:srgbClr val="6897BB"/>
                </a:solidFill>
                <a:effectLst/>
                <a:latin typeface="Consolas" panose="020B0609020204030204" pitchFamily="49" charset="0"/>
              </a:rPr>
              <a:t>5 </a:t>
            </a:r>
            <a:r>
              <a:rPr kumimoji="0" lang="en-US" altLang="en-US" b="0" i="0" u="none" strike="noStrike" cap="none" normalizeH="0" baseline="0" dirty="0">
                <a:ln>
                  <a:noFill/>
                </a:ln>
                <a:solidFill>
                  <a:srgbClr val="A9B7C6"/>
                </a:solidFill>
                <a:effectLst/>
                <a:latin typeface="Consolas" panose="020B0609020204030204" pitchFamily="49" charset="0"/>
              </a:rPr>
              <a:t>/// base case</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A9B7C6"/>
                </a:solidFill>
                <a:effectLst/>
                <a:latin typeface="Consolas" panose="020B0609020204030204" pitchFamily="49" charset="0"/>
              </a:rPr>
              <a:t>tmp := f(x-</a:t>
            </a:r>
            <a:r>
              <a:rPr kumimoji="0" lang="en-US" altLang="en-US" b="0" i="0" u="none" strike="noStrike" cap="none" normalizeH="0" baseline="0" dirty="0">
                <a:ln>
                  <a:noFill/>
                </a:ln>
                <a:solidFill>
                  <a:srgbClr val="6897BB"/>
                </a:solidFill>
                <a:effectLst/>
                <a:latin typeface="Consolas" panose="020B0609020204030204" pitchFamily="49" charset="0"/>
              </a:rPr>
              <a:t>1</a:t>
            </a:r>
            <a:r>
              <a:rPr kumimoji="0" lang="en-US" altLang="en-US" b="0" i="0" u="none" strike="noStrike" cap="none" normalizeH="0" baseline="0" dirty="0">
                <a:ln>
                  <a:noFill/>
                </a:ln>
                <a:solidFill>
                  <a:srgbClr val="A9B7C6"/>
                </a:solidFill>
                <a:effectLst/>
                <a:latin typeface="Consolas" panose="020B0609020204030204" pitchFamily="49" charset="0"/>
              </a:rPr>
              <a:t>)</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CC7832"/>
                </a:solidFill>
                <a:effectLst/>
                <a:latin typeface="Consolas" panose="020B0609020204030204" pitchFamily="49" charset="0"/>
              </a:rPr>
              <a:t>if </a:t>
            </a:r>
            <a:r>
              <a:rPr kumimoji="0" lang="en-US" altLang="en-US" b="0" i="0" u="none" strike="noStrike" cap="none" normalizeH="0" baseline="0" dirty="0">
                <a:ln>
                  <a:noFill/>
                </a:ln>
                <a:solidFill>
                  <a:srgbClr val="A9B7C6"/>
                </a:solidFill>
                <a:effectLst/>
                <a:latin typeface="Consolas" panose="020B0609020204030204" pitchFamily="49" charset="0"/>
              </a:rPr>
              <a:t>x </a:t>
            </a:r>
            <a:r>
              <a:rPr kumimoji="0" lang="en-US" altLang="en-US" b="0" i="0" u="none" strike="noStrike" cap="none" normalizeH="0" baseline="0" dirty="0">
                <a:ln>
                  <a:noFill/>
                </a:ln>
                <a:solidFill>
                  <a:srgbClr val="CC7832"/>
                </a:solidFill>
                <a:effectLst/>
                <a:latin typeface="Consolas" panose="020B0609020204030204" pitchFamily="49" charset="0"/>
              </a:rPr>
              <a:t>is </a:t>
            </a:r>
            <a:r>
              <a:rPr kumimoji="0" lang="en-US" altLang="en-US" b="0" i="0" u="none" strike="noStrike" cap="none" normalizeH="0" baseline="0" dirty="0">
                <a:ln>
                  <a:noFill/>
                </a:ln>
                <a:solidFill>
                  <a:srgbClr val="A9B7C6"/>
                </a:solidFill>
                <a:effectLst/>
                <a:latin typeface="Consolas" panose="020B0609020204030204" pitchFamily="49" charset="0"/>
              </a:rPr>
              <a:t>even: </a:t>
            </a:r>
            <a:endParaRPr lang="en-US" altLang="en-US"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6897BB"/>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return </a:t>
            </a:r>
            <a:r>
              <a:rPr kumimoji="0" lang="en-US" altLang="en-US" b="0" i="0" u="none" strike="noStrike" cap="none" normalizeH="0" baseline="0" dirty="0">
                <a:ln>
                  <a:noFill/>
                </a:ln>
                <a:solidFill>
                  <a:srgbClr val="A9B7C6"/>
                </a:solidFill>
                <a:effectLst/>
                <a:latin typeface="Consolas" panose="020B0609020204030204" pitchFamily="49" charset="0"/>
              </a:rPr>
              <a:t>tmp - </a:t>
            </a:r>
            <a:r>
              <a:rPr kumimoji="0" lang="en-US" altLang="en-US" b="0" i="0" u="none" strike="noStrike" cap="none" normalizeH="0" baseline="0" dirty="0">
                <a:ln>
                  <a:noFill/>
                </a:ln>
                <a:solidFill>
                  <a:srgbClr val="6897BB"/>
                </a:solidFill>
                <a:effectLst/>
                <a:latin typeface="Consolas" panose="020B0609020204030204" pitchFamily="49" charset="0"/>
              </a:rPr>
              <a:t>21</a:t>
            </a:r>
            <a:br>
              <a:rPr kumimoji="0" lang="en-US" altLang="en-US" b="0" i="0" u="none" strike="noStrike" cap="none" normalizeH="0" baseline="0" dirty="0">
                <a:ln>
                  <a:noFill/>
                </a:ln>
                <a:solidFill>
                  <a:srgbClr val="6897BB"/>
                </a:solidFill>
                <a:effectLst/>
                <a:latin typeface="Consolas" panose="020B0609020204030204" pitchFamily="49" charset="0"/>
              </a:rPr>
            </a:br>
            <a:r>
              <a:rPr kumimoji="0" lang="en-US" altLang="en-US" b="0" i="0" u="none" strike="noStrike" cap="none" normalizeH="0" baseline="0" dirty="0">
                <a:ln>
                  <a:noFill/>
                </a:ln>
                <a:solidFill>
                  <a:srgbClr val="CC7832"/>
                </a:solidFill>
                <a:effectLst/>
                <a:latin typeface="Consolas" panose="020B0609020204030204" pitchFamily="49" charset="0"/>
              </a:rPr>
              <a:t>else</a:t>
            </a:r>
            <a:r>
              <a:rPr kumimoji="0" lang="en-US" altLang="en-US" b="0" i="0" u="none" strike="noStrike" cap="none" normalizeH="0" baseline="0" dirty="0">
                <a:ln>
                  <a:noFill/>
                </a:ln>
                <a:solidFill>
                  <a:srgbClr val="A9B7C6"/>
                </a:solidFill>
                <a:effectLst/>
                <a:latin typeface="Consolas" panose="020B0609020204030204" pitchFamily="49" charset="0"/>
              </a:rPr>
              <a:t>:</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6897BB"/>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return </a:t>
            </a:r>
            <a:r>
              <a:rPr kumimoji="0" lang="en-US" altLang="en-US" b="0" i="0" u="none" strike="noStrike" cap="none" normalizeH="0" baseline="0" dirty="0">
                <a:ln>
                  <a:noFill/>
                </a:ln>
                <a:solidFill>
                  <a:srgbClr val="A9B7C6"/>
                </a:solidFill>
                <a:effectLst/>
                <a:latin typeface="Consolas" panose="020B0609020204030204" pitchFamily="49" charset="0"/>
              </a:rPr>
              <a:t>tmp * tmp </a:t>
            </a:r>
            <a:endParaRPr kumimoji="0" lang="en-US" altLang="en-US" sz="44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B6393E8A-68DA-6A95-449C-02E05A77CE5F}"/>
              </a:ext>
            </a:extLst>
          </p:cNvPr>
          <p:cNvSpPr>
            <a:spLocks noChangeArrowheads="1"/>
          </p:cNvSpPr>
          <p:nvPr/>
        </p:nvSpPr>
        <p:spPr bwMode="auto">
          <a:xfrm>
            <a:off x="4172076" y="3908390"/>
            <a:ext cx="3847848" cy="2247424"/>
          </a:xfrm>
          <a:prstGeom prst="round2DiagRect">
            <a:avLst/>
          </a:prstGeom>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808080"/>
                </a:solidFill>
                <a:effectLst/>
                <a:latin typeface="Consolas" panose="020B0609020204030204" pitchFamily="49" charset="0"/>
              </a:rPr>
              <a:t>## Second Approach </a:t>
            </a:r>
            <a:br>
              <a:rPr kumimoji="0" lang="en-US" altLang="en-US" b="0" i="0" u="none" strike="noStrike" cap="none" normalizeH="0" baseline="0" dirty="0">
                <a:ln>
                  <a:noFill/>
                </a:ln>
                <a:solidFill>
                  <a:srgbClr val="808080"/>
                </a:solidFill>
                <a:effectLst/>
                <a:latin typeface="Consolas" panose="020B0609020204030204" pitchFamily="49" charset="0"/>
              </a:rPr>
            </a:br>
            <a:r>
              <a:rPr kumimoji="0" lang="en-US" altLang="en-US" b="0" i="0" u="none" strike="noStrike" cap="none" normalizeH="0" baseline="0" dirty="0">
                <a:ln>
                  <a:noFill/>
                </a:ln>
                <a:solidFill>
                  <a:srgbClr val="CC7832"/>
                </a:solidFill>
                <a:effectLst/>
                <a:latin typeface="Consolas" panose="020B0609020204030204" pitchFamily="49" charset="0"/>
              </a:rPr>
              <a:t>if </a:t>
            </a:r>
            <a:r>
              <a:rPr kumimoji="0" lang="en-US" altLang="en-US" b="0" i="0" u="none" strike="noStrike" cap="none" normalizeH="0" baseline="0" dirty="0">
                <a:ln>
                  <a:noFill/>
                </a:ln>
                <a:solidFill>
                  <a:srgbClr val="A9B7C6"/>
                </a:solidFill>
                <a:effectLst/>
                <a:latin typeface="Consolas" panose="020B0609020204030204" pitchFamily="49" charset="0"/>
              </a:rPr>
              <a:t>x = </a:t>
            </a:r>
            <a:r>
              <a:rPr kumimoji="0" lang="en-US" altLang="en-US" b="0" i="0" u="none" strike="noStrike" cap="none" normalizeH="0" baseline="0" dirty="0">
                <a:ln>
                  <a:noFill/>
                </a:ln>
                <a:solidFill>
                  <a:srgbClr val="6897BB"/>
                </a:solidFill>
                <a:effectLst/>
                <a:latin typeface="Consolas" panose="020B0609020204030204" pitchFamily="49" charset="0"/>
              </a:rPr>
              <a:t>0</a:t>
            </a:r>
            <a:r>
              <a:rPr kumimoji="0" lang="en-US" altLang="en-US" b="0" i="0" u="none" strike="noStrike" cap="none" normalizeH="0" baseline="0" dirty="0">
                <a:ln>
                  <a:noFill/>
                </a:ln>
                <a:solidFill>
                  <a:srgbClr val="A9B7C6"/>
                </a:solidFill>
                <a:effectLst/>
                <a:latin typeface="Consolas" panose="020B0609020204030204" pitchFamily="49" charset="0"/>
              </a:rPr>
              <a:t>:</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A9B7C6"/>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return </a:t>
            </a:r>
            <a:r>
              <a:rPr kumimoji="0" lang="en-US" altLang="en-US" b="0" i="0" u="none" strike="noStrike" cap="none" normalizeH="0" baseline="0" dirty="0">
                <a:ln>
                  <a:noFill/>
                </a:ln>
                <a:solidFill>
                  <a:srgbClr val="6897BB"/>
                </a:solidFill>
                <a:effectLst/>
                <a:latin typeface="Consolas" panose="020B0609020204030204" pitchFamily="49" charset="0"/>
              </a:rPr>
              <a:t>5</a:t>
            </a:r>
            <a:br>
              <a:rPr kumimoji="0" lang="en-US" altLang="en-US" b="0" i="0" u="none" strike="noStrike" cap="none" normalizeH="0" baseline="0" dirty="0">
                <a:ln>
                  <a:noFill/>
                </a:ln>
                <a:solidFill>
                  <a:srgbClr val="6897BB"/>
                </a:solidFill>
                <a:effectLst/>
                <a:latin typeface="Consolas" panose="020B0609020204030204" pitchFamily="49" charset="0"/>
              </a:rPr>
            </a:br>
            <a:r>
              <a:rPr kumimoji="0" lang="en-US" altLang="en-US" b="0" i="0" u="none" strike="noStrike" cap="none" normalizeH="0" baseline="0" dirty="0">
                <a:ln>
                  <a:noFill/>
                </a:ln>
                <a:solidFill>
                  <a:srgbClr val="CC7832"/>
                </a:solidFill>
                <a:effectLst/>
                <a:latin typeface="Consolas" panose="020B0609020204030204" pitchFamily="49" charset="0"/>
              </a:rPr>
              <a:t>if </a:t>
            </a:r>
            <a:r>
              <a:rPr kumimoji="0" lang="en-US" altLang="en-US" b="0" i="0" u="none" strike="noStrike" cap="none" normalizeH="0" baseline="0" dirty="0">
                <a:ln>
                  <a:noFill/>
                </a:ln>
                <a:solidFill>
                  <a:srgbClr val="A9B7C6"/>
                </a:solidFill>
                <a:effectLst/>
                <a:latin typeface="Consolas" panose="020B0609020204030204" pitchFamily="49" charset="0"/>
              </a:rPr>
              <a:t>x </a:t>
            </a:r>
            <a:r>
              <a:rPr kumimoji="0" lang="en-US" altLang="en-US" b="0" i="0" u="none" strike="noStrike" cap="none" normalizeH="0" baseline="0" dirty="0">
                <a:ln>
                  <a:noFill/>
                </a:ln>
                <a:solidFill>
                  <a:srgbClr val="CC7832"/>
                </a:solidFill>
                <a:effectLst/>
                <a:latin typeface="Consolas" panose="020B0609020204030204" pitchFamily="49" charset="0"/>
              </a:rPr>
              <a:t>is </a:t>
            </a:r>
            <a:r>
              <a:rPr kumimoji="0" lang="en-US" altLang="en-US" b="0" i="0" u="none" strike="noStrike" cap="none" normalizeH="0" baseline="0" dirty="0">
                <a:ln>
                  <a:noFill/>
                </a:ln>
                <a:solidFill>
                  <a:srgbClr val="A9B7C6"/>
                </a:solidFill>
                <a:effectLst/>
                <a:latin typeface="Consolas" panose="020B0609020204030204" pitchFamily="49" charset="0"/>
              </a:rPr>
              <a:t>even:</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A9B7C6"/>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return </a:t>
            </a:r>
            <a:r>
              <a:rPr kumimoji="0" lang="en-US" altLang="en-US" b="0" i="0" u="none" strike="noStrike" cap="none" normalizeH="0" baseline="0" dirty="0">
                <a:ln>
                  <a:noFill/>
                </a:ln>
                <a:solidFill>
                  <a:srgbClr val="A9B7C6"/>
                </a:solidFill>
                <a:effectLst/>
                <a:latin typeface="Consolas" panose="020B0609020204030204" pitchFamily="49" charset="0"/>
              </a:rPr>
              <a:t>f(x-</a:t>
            </a:r>
            <a:r>
              <a:rPr kumimoji="0" lang="en-US" altLang="en-US" b="0" i="0" u="none" strike="noStrike" cap="none" normalizeH="0" baseline="0" dirty="0">
                <a:ln>
                  <a:noFill/>
                </a:ln>
                <a:solidFill>
                  <a:srgbClr val="6897BB"/>
                </a:solidFill>
                <a:effectLst/>
                <a:latin typeface="Consolas" panose="020B0609020204030204" pitchFamily="49" charset="0"/>
              </a:rPr>
              <a:t>1</a:t>
            </a:r>
            <a:r>
              <a:rPr kumimoji="0" lang="en-US" altLang="en-US" b="0" i="0" u="none" strike="noStrike" cap="none" normalizeH="0" baseline="0" dirty="0">
                <a:ln>
                  <a:noFill/>
                </a:ln>
                <a:solidFill>
                  <a:srgbClr val="A9B7C6"/>
                </a:solidFill>
                <a:effectLst/>
                <a:latin typeface="Consolas" panose="020B0609020204030204" pitchFamily="49" charset="0"/>
              </a:rPr>
              <a:t>) - </a:t>
            </a:r>
            <a:r>
              <a:rPr kumimoji="0" lang="en-US" altLang="en-US" b="0" i="0" u="none" strike="noStrike" cap="none" normalizeH="0" baseline="0" dirty="0">
                <a:ln>
                  <a:noFill/>
                </a:ln>
                <a:solidFill>
                  <a:srgbClr val="6897BB"/>
                </a:solidFill>
                <a:effectLst/>
                <a:latin typeface="Consolas" panose="020B0609020204030204" pitchFamily="49" charset="0"/>
              </a:rPr>
              <a:t>21</a:t>
            </a:r>
            <a:br>
              <a:rPr kumimoji="0" lang="en-US" altLang="en-US" b="0" i="0" u="none" strike="noStrike" cap="none" normalizeH="0" baseline="0" dirty="0">
                <a:ln>
                  <a:noFill/>
                </a:ln>
                <a:solidFill>
                  <a:srgbClr val="6897BB"/>
                </a:solidFill>
                <a:effectLst/>
                <a:latin typeface="Consolas" panose="020B0609020204030204" pitchFamily="49" charset="0"/>
              </a:rPr>
            </a:br>
            <a:r>
              <a:rPr kumimoji="0" lang="en-US" altLang="en-US" b="0" i="0" u="none" strike="noStrike" cap="none" normalizeH="0" baseline="0" dirty="0">
                <a:ln>
                  <a:noFill/>
                </a:ln>
                <a:solidFill>
                  <a:srgbClr val="CC7832"/>
                </a:solidFill>
                <a:effectLst/>
                <a:latin typeface="Consolas" panose="020B0609020204030204" pitchFamily="49" charset="0"/>
              </a:rPr>
              <a:t>else</a:t>
            </a:r>
            <a:r>
              <a:rPr kumimoji="0" lang="en-US" altLang="en-US" b="0" i="0" u="none" strike="noStrike" cap="none" normalizeH="0" baseline="0" dirty="0">
                <a:ln>
                  <a:noFill/>
                </a:ln>
                <a:solidFill>
                  <a:srgbClr val="A9B7C6"/>
                </a:solidFill>
                <a:effectLst/>
                <a:latin typeface="Consolas" panose="020B0609020204030204" pitchFamily="49" charset="0"/>
              </a:rPr>
              <a:t>:</a:t>
            </a:r>
            <a:br>
              <a:rPr kumimoji="0" lang="en-US" altLang="en-US" b="0" i="0" u="none" strike="noStrike" cap="none" normalizeH="0" baseline="0" dirty="0">
                <a:ln>
                  <a:noFill/>
                </a:ln>
                <a:solidFill>
                  <a:srgbClr val="A9B7C6"/>
                </a:solidFill>
                <a:effectLst/>
                <a:latin typeface="Consolas" panose="020B0609020204030204" pitchFamily="49" charset="0"/>
              </a:rPr>
            </a:br>
            <a:r>
              <a:rPr kumimoji="0" lang="en-US" altLang="en-US" b="0" i="0" u="none" strike="noStrike" cap="none" normalizeH="0" baseline="0" dirty="0">
                <a:ln>
                  <a:noFill/>
                </a:ln>
                <a:solidFill>
                  <a:srgbClr val="A9B7C6"/>
                </a:solidFill>
                <a:effectLst/>
                <a:latin typeface="Consolas" panose="020B0609020204030204" pitchFamily="49" charset="0"/>
              </a:rPr>
              <a:t>    </a:t>
            </a:r>
            <a:r>
              <a:rPr kumimoji="0" lang="en-US" altLang="en-US" b="0" i="0" u="none" strike="noStrike" cap="none" normalizeH="0" baseline="0" dirty="0">
                <a:ln>
                  <a:noFill/>
                </a:ln>
                <a:solidFill>
                  <a:srgbClr val="CC7832"/>
                </a:solidFill>
                <a:effectLst/>
                <a:latin typeface="Consolas" panose="020B0609020204030204" pitchFamily="49" charset="0"/>
              </a:rPr>
              <a:t>return </a:t>
            </a:r>
            <a:r>
              <a:rPr kumimoji="0" lang="en-US" altLang="en-US" b="0" i="0" u="none" strike="noStrike" cap="none" normalizeH="0" baseline="0" dirty="0">
                <a:ln>
                  <a:noFill/>
                </a:ln>
                <a:solidFill>
                  <a:srgbClr val="A9B7C6"/>
                </a:solidFill>
                <a:effectLst/>
                <a:latin typeface="Consolas" panose="020B0609020204030204" pitchFamily="49" charset="0"/>
              </a:rPr>
              <a:t>f(x-</a:t>
            </a:r>
            <a:r>
              <a:rPr kumimoji="0" lang="en-US" altLang="en-US" b="0" i="0" u="none" strike="noStrike" cap="none" normalizeH="0" baseline="0" dirty="0">
                <a:ln>
                  <a:noFill/>
                </a:ln>
                <a:solidFill>
                  <a:srgbClr val="6897BB"/>
                </a:solidFill>
                <a:effectLst/>
                <a:latin typeface="Consolas" panose="020B0609020204030204" pitchFamily="49" charset="0"/>
              </a:rPr>
              <a:t>1</a:t>
            </a:r>
            <a:r>
              <a:rPr kumimoji="0" lang="en-US" altLang="en-US" b="0" i="0" u="none" strike="noStrike" cap="none" normalizeH="0" baseline="0" dirty="0">
                <a:ln>
                  <a:noFill/>
                </a:ln>
                <a:solidFill>
                  <a:srgbClr val="A9B7C6"/>
                </a:solidFill>
                <a:effectLst/>
                <a:latin typeface="Consolas" panose="020B0609020204030204" pitchFamily="49" charset="0"/>
              </a:rPr>
              <a:t>) * f(x-</a:t>
            </a:r>
            <a:r>
              <a:rPr kumimoji="0" lang="en-US" altLang="en-US" b="0" i="0" u="none" strike="noStrike" cap="none" normalizeH="0" baseline="0" dirty="0">
                <a:ln>
                  <a:noFill/>
                </a:ln>
                <a:solidFill>
                  <a:srgbClr val="6897BB"/>
                </a:solidFill>
                <a:effectLst/>
                <a:latin typeface="Consolas" panose="020B0609020204030204" pitchFamily="49" charset="0"/>
              </a:rPr>
              <a:t>1</a:t>
            </a:r>
            <a:r>
              <a:rPr kumimoji="0" lang="en-US" altLang="en-US" b="0" i="0" u="none" strike="noStrike" cap="none" normalizeH="0" baseline="0" dirty="0">
                <a:ln>
                  <a:noFill/>
                </a:ln>
                <a:solidFill>
                  <a:srgbClr val="A9B7C6"/>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ACDF3AF-CC7D-B2AC-F862-D5B9EB6E3E8C}"/>
              </a:ext>
            </a:extLst>
          </p:cNvPr>
          <p:cNvSpPr txBox="1"/>
          <p:nvPr/>
        </p:nvSpPr>
        <p:spPr>
          <a:xfrm>
            <a:off x="10451592" y="731520"/>
            <a:ext cx="987552" cy="523220"/>
          </a:xfrm>
          <a:prstGeom prst="rect">
            <a:avLst/>
          </a:prstGeom>
          <a:noFill/>
        </p:spPr>
        <p:txBody>
          <a:bodyPr wrap="square" rtlCol="0">
            <a:spAutoFit/>
          </a:bodyPr>
          <a:lstStyle/>
          <a:p>
            <a:r>
              <a:rPr lang="fa-IR" sz="2800" dirty="0">
                <a:cs typeface="Titr" panose="00000700000000000000" pitchFamily="2" charset="-78"/>
              </a:rPr>
              <a:t>پاسخ</a:t>
            </a:r>
            <a:endParaRPr lang="en-US" sz="2800" dirty="0">
              <a:cs typeface="Titr" panose="00000700000000000000" pitchFamily="2" charset="-78"/>
            </a:endParaRPr>
          </a:p>
        </p:txBody>
      </p:sp>
    </p:spTree>
    <p:extLst>
      <p:ext uri="{BB962C8B-B14F-4D97-AF65-F5344CB8AC3E}">
        <p14:creationId xmlns:p14="http://schemas.microsoft.com/office/powerpoint/2010/main" val="26318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926E0-5982-DCEA-8646-46A028AD788C}"/>
              </a:ext>
            </a:extLst>
          </p:cNvPr>
          <p:cNvSpPr>
            <a:spLocks noGrp="1"/>
          </p:cNvSpPr>
          <p:nvPr>
            <p:ph type="ftr" sz="quarter" idx="11"/>
          </p:nvPr>
        </p:nvSpPr>
        <p:spPr/>
        <p:txBody>
          <a:bodyPr/>
          <a:lstStyle/>
          <a:p>
            <a:r>
              <a:rPr lang="en-US" dirty="0"/>
              <a:t>DS02_PJ</a:t>
            </a:r>
          </a:p>
        </p:txBody>
      </p:sp>
      <p:sp>
        <p:nvSpPr>
          <p:cNvPr id="3" name="Slide Number Placeholder 2">
            <a:extLst>
              <a:ext uri="{FF2B5EF4-FFF2-40B4-BE49-F238E27FC236}">
                <a16:creationId xmlns:a16="http://schemas.microsoft.com/office/drawing/2014/main" id="{9E78BFB1-6CE0-6A2F-1E36-E7DB461C7F49}"/>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6" name="Rectangle 1">
            <a:extLst>
              <a:ext uri="{FF2B5EF4-FFF2-40B4-BE49-F238E27FC236}">
                <a16:creationId xmlns:a16="http://schemas.microsoft.com/office/drawing/2014/main" id="{CB840691-5F62-8BB9-4B7B-5D5C24B416B7}"/>
              </a:ext>
            </a:extLst>
          </p:cNvPr>
          <p:cNvSpPr>
            <a:spLocks noChangeArrowheads="1"/>
          </p:cNvSpPr>
          <p:nvPr/>
        </p:nvSpPr>
        <p:spPr bwMode="auto">
          <a:xfrm>
            <a:off x="3966817" y="635806"/>
            <a:ext cx="2685924" cy="1736646"/>
          </a:xfrm>
          <a:prstGeom prst="round2DiagRect">
            <a:avLst/>
          </a:prstGeom>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08080"/>
                </a:solidFill>
                <a:effectLst/>
                <a:latin typeface="Consolas" panose="020B0609020204030204" pitchFamily="49" charset="0"/>
              </a:rPr>
              <a:t>## First Approach </a:t>
            </a:r>
            <a:br>
              <a:rPr kumimoji="0" lang="en-US" altLang="en-US" sz="1200" b="0" i="0" u="none" strike="noStrike" cap="none" normalizeH="0" baseline="0" dirty="0">
                <a:ln>
                  <a:noFill/>
                </a:ln>
                <a:solidFill>
                  <a:srgbClr val="808080"/>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 </a:t>
            </a:r>
            <a:r>
              <a:rPr kumimoji="0" lang="en-US" altLang="en-US" sz="1200" b="0" i="0" u="none" strike="noStrike" cap="none" normalizeH="0" baseline="0" dirty="0">
                <a:ln>
                  <a:noFill/>
                </a:ln>
                <a:solidFill>
                  <a:srgbClr val="6897BB"/>
                </a:solidFill>
                <a:effectLst/>
                <a:latin typeface="Consolas" panose="020B0609020204030204" pitchFamily="49" charset="0"/>
              </a:rPr>
              <a:t>0</a:t>
            </a:r>
            <a:r>
              <a:rPr kumimoji="0" lang="en-US" altLang="en-US" sz="1200" b="0" i="0" u="none" strike="noStrike" cap="none" normalizeH="0" baseline="0" dirty="0">
                <a:ln>
                  <a:noFill/>
                </a:ln>
                <a:solidFill>
                  <a:srgbClr val="A9B7C6"/>
                </a:solidFill>
                <a:effectLst/>
                <a:latin typeface="Consolas" panose="020B0609020204030204" pitchFamily="49" charset="0"/>
              </a:rPr>
              <a:t>: // </a:t>
            </a:r>
            <a:r>
              <a:rPr kumimoji="0" lang="en-US" altLang="en-US" sz="1200" b="0" i="0" u="none" strike="noStrike" cap="none" normalizeH="0" baseline="0" dirty="0">
                <a:ln>
                  <a:noFill/>
                </a:ln>
                <a:solidFill>
                  <a:srgbClr val="8888C6"/>
                </a:solidFill>
                <a:effectLst/>
                <a:latin typeface="Consolas" panose="020B0609020204030204" pitchFamily="49" charset="0"/>
              </a:rPr>
              <a:t>exit </a:t>
            </a:r>
            <a:r>
              <a:rPr kumimoji="0" lang="en-US" altLang="en-US" sz="1200" b="0" i="0" u="none" strike="noStrike" cap="none" normalizeH="0" baseline="0" dirty="0">
                <a:ln>
                  <a:noFill/>
                </a:ln>
                <a:solidFill>
                  <a:srgbClr val="A9B7C6"/>
                </a:solidFill>
                <a:effectLst/>
                <a:latin typeface="Consolas" panose="020B0609020204030204" pitchFamily="49" charset="0"/>
              </a:rPr>
              <a:t>condition</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6897BB"/>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6897BB"/>
                </a:solidFill>
                <a:effectLst/>
                <a:latin typeface="Consolas" panose="020B0609020204030204" pitchFamily="49" charset="0"/>
              </a:rPr>
              <a:t>5 </a:t>
            </a:r>
            <a:r>
              <a:rPr kumimoji="0" lang="en-US" altLang="en-US" sz="1200" b="0" i="0" u="none" strike="noStrike" cap="none" normalizeH="0" baseline="0" dirty="0">
                <a:ln>
                  <a:noFill/>
                </a:ln>
                <a:solidFill>
                  <a:srgbClr val="A9B7C6"/>
                </a:solidFill>
                <a:effectLst/>
                <a:latin typeface="Consolas" panose="020B0609020204030204" pitchFamily="49" charset="0"/>
              </a:rPr>
              <a:t>/// base case</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tmp := 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a:t>
            </a:r>
            <a:r>
              <a:rPr kumimoji="0" lang="en-US" altLang="en-US" sz="1200" b="0" i="0" u="none" strike="noStrike" cap="none" normalizeH="0" baseline="0" dirty="0">
                <a:ln>
                  <a:noFill/>
                </a:ln>
                <a:solidFill>
                  <a:srgbClr val="CC7832"/>
                </a:solidFill>
                <a:effectLst/>
                <a:latin typeface="Consolas" panose="020B0609020204030204" pitchFamily="49" charset="0"/>
              </a:rPr>
              <a:t>is </a:t>
            </a:r>
            <a:r>
              <a:rPr kumimoji="0" lang="en-US" altLang="en-US" sz="1200" b="0" i="0" u="none" strike="noStrike" cap="none" normalizeH="0" baseline="0" dirty="0">
                <a:ln>
                  <a:noFill/>
                </a:ln>
                <a:solidFill>
                  <a:srgbClr val="A9B7C6"/>
                </a:solidFill>
                <a:effectLst/>
                <a:latin typeface="Consolas" panose="020B0609020204030204" pitchFamily="49" charset="0"/>
              </a:rPr>
              <a:t>even: </a:t>
            </a:r>
            <a:endParaRPr lang="en-US" altLang="en-US" sz="12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6897BB"/>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tmp - </a:t>
            </a:r>
            <a:r>
              <a:rPr kumimoji="0" lang="en-US" altLang="en-US" sz="1200" b="0" i="0" u="none" strike="noStrike" cap="none" normalizeH="0" baseline="0" dirty="0">
                <a:ln>
                  <a:noFill/>
                </a:ln>
                <a:solidFill>
                  <a:srgbClr val="6897BB"/>
                </a:solidFill>
                <a:effectLst/>
                <a:latin typeface="Consolas" panose="020B0609020204030204" pitchFamily="49" charset="0"/>
              </a:rPr>
              <a:t>21</a:t>
            </a:r>
            <a:br>
              <a:rPr kumimoji="0" lang="en-US" altLang="en-US" sz="1200" b="0" i="0" u="none" strike="noStrike" cap="none" normalizeH="0" baseline="0" dirty="0">
                <a:ln>
                  <a:noFill/>
                </a:ln>
                <a:solidFill>
                  <a:srgbClr val="6897BB"/>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else</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6897BB"/>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tmp * tmp </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B6393E8A-68DA-6A95-449C-02E05A77CE5F}"/>
              </a:ext>
            </a:extLst>
          </p:cNvPr>
          <p:cNvSpPr>
            <a:spLocks noChangeArrowheads="1"/>
          </p:cNvSpPr>
          <p:nvPr/>
        </p:nvSpPr>
        <p:spPr bwMode="auto">
          <a:xfrm>
            <a:off x="6235936" y="1606285"/>
            <a:ext cx="2685924" cy="1532334"/>
          </a:xfrm>
          <a:prstGeom prst="round2DiagRect">
            <a:avLst/>
          </a:prstGeom>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08080"/>
                </a:solidFill>
                <a:effectLst/>
                <a:latin typeface="Consolas" panose="020B0609020204030204" pitchFamily="49" charset="0"/>
              </a:rPr>
              <a:t>## Second Approach </a:t>
            </a:r>
            <a:br>
              <a:rPr kumimoji="0" lang="en-US" altLang="en-US" sz="1200" b="0" i="0" u="none" strike="noStrike" cap="none" normalizeH="0" baseline="0" dirty="0">
                <a:ln>
                  <a:noFill/>
                </a:ln>
                <a:solidFill>
                  <a:srgbClr val="808080"/>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 </a:t>
            </a:r>
            <a:r>
              <a:rPr kumimoji="0" lang="en-US" altLang="en-US" sz="1200" b="0" i="0" u="none" strike="noStrike" cap="none" normalizeH="0" baseline="0" dirty="0">
                <a:ln>
                  <a:noFill/>
                </a:ln>
                <a:solidFill>
                  <a:srgbClr val="6897BB"/>
                </a:solidFill>
                <a:effectLst/>
                <a:latin typeface="Consolas" panose="020B0609020204030204" pitchFamily="49" charset="0"/>
              </a:rPr>
              <a:t>0</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6897BB"/>
                </a:solidFill>
                <a:effectLst/>
                <a:latin typeface="Consolas" panose="020B0609020204030204" pitchFamily="49" charset="0"/>
              </a:rPr>
              <a:t>5</a:t>
            </a:r>
            <a:br>
              <a:rPr kumimoji="0" lang="en-US" altLang="en-US" sz="1200" b="0" i="0" u="none" strike="noStrike" cap="none" normalizeH="0" baseline="0" dirty="0">
                <a:ln>
                  <a:noFill/>
                </a:ln>
                <a:solidFill>
                  <a:srgbClr val="6897BB"/>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a:t>
            </a:r>
            <a:r>
              <a:rPr kumimoji="0" lang="en-US" altLang="en-US" sz="1200" b="0" i="0" u="none" strike="noStrike" cap="none" normalizeH="0" baseline="0" dirty="0">
                <a:ln>
                  <a:noFill/>
                </a:ln>
                <a:solidFill>
                  <a:srgbClr val="CC7832"/>
                </a:solidFill>
                <a:effectLst/>
                <a:latin typeface="Consolas" panose="020B0609020204030204" pitchFamily="49" charset="0"/>
              </a:rPr>
              <a:t>is </a:t>
            </a:r>
            <a:r>
              <a:rPr kumimoji="0" lang="en-US" altLang="en-US" sz="1200" b="0" i="0" u="none" strike="noStrike" cap="none" normalizeH="0" baseline="0" dirty="0">
                <a:ln>
                  <a:noFill/>
                </a:ln>
                <a:solidFill>
                  <a:srgbClr val="A9B7C6"/>
                </a:solidFill>
                <a:effectLst/>
                <a:latin typeface="Consolas" panose="020B0609020204030204" pitchFamily="49" charset="0"/>
              </a:rPr>
              <a:t>even:</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 - </a:t>
            </a:r>
            <a:r>
              <a:rPr kumimoji="0" lang="en-US" altLang="en-US" sz="1200" b="0" i="0" u="none" strike="noStrike" cap="none" normalizeH="0" baseline="0" dirty="0">
                <a:ln>
                  <a:noFill/>
                </a:ln>
                <a:solidFill>
                  <a:srgbClr val="6897BB"/>
                </a:solidFill>
                <a:effectLst/>
                <a:latin typeface="Consolas" panose="020B0609020204030204" pitchFamily="49" charset="0"/>
              </a:rPr>
              <a:t>21</a:t>
            </a:r>
            <a:br>
              <a:rPr kumimoji="0" lang="en-US" altLang="en-US" sz="1200" b="0" i="0" u="none" strike="noStrike" cap="none" normalizeH="0" baseline="0" dirty="0">
                <a:ln>
                  <a:noFill/>
                </a:ln>
                <a:solidFill>
                  <a:srgbClr val="6897BB"/>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else</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 * 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96A7B74-2BB0-B062-3545-9494236EDCCC}"/>
              </a:ext>
            </a:extLst>
          </p:cNvPr>
          <p:cNvSpPr txBox="1"/>
          <p:nvPr/>
        </p:nvSpPr>
        <p:spPr>
          <a:xfrm>
            <a:off x="3952922" y="4406302"/>
            <a:ext cx="4566028" cy="461665"/>
          </a:xfrm>
          <a:prstGeom prst="rect">
            <a:avLst/>
          </a:prstGeom>
          <a:noFill/>
        </p:spPr>
        <p:txBody>
          <a:bodyPr wrap="square" rtlCol="0">
            <a:spAutoFit/>
          </a:bodyPr>
          <a:lstStyle/>
          <a:p>
            <a:pPr algn="ctr"/>
            <a:r>
              <a:rPr lang="fa-IR" sz="2400" b="1" dirty="0">
                <a:latin typeface="Cambria Math" panose="02040503050406030204" pitchFamily="18" charset="0"/>
                <a:ea typeface="Cambria Math" panose="02040503050406030204" pitchFamily="18" charset="0"/>
                <a:cs typeface="Titr" panose="00000700000000000000" pitchFamily="2" charset="-78"/>
              </a:rPr>
              <a:t>تفاوت این دو کد در چیست؟</a:t>
            </a:r>
            <a:endParaRPr lang="en-US" sz="2400" b="1" dirty="0">
              <a:latin typeface="Cambria Math" panose="02040503050406030204" pitchFamily="18" charset="0"/>
              <a:ea typeface="Cambria Math" panose="02040503050406030204" pitchFamily="18" charset="0"/>
              <a:cs typeface="Titr" panose="00000700000000000000" pitchFamily="2" charset="-78"/>
            </a:endParaRPr>
          </a:p>
        </p:txBody>
      </p:sp>
    </p:spTree>
    <p:extLst>
      <p:ext uri="{BB962C8B-B14F-4D97-AF65-F5344CB8AC3E}">
        <p14:creationId xmlns:p14="http://schemas.microsoft.com/office/powerpoint/2010/main" val="2119923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5926E0-5982-DCEA-8646-46A028AD788C}"/>
              </a:ext>
            </a:extLst>
          </p:cNvPr>
          <p:cNvSpPr>
            <a:spLocks noGrp="1"/>
          </p:cNvSpPr>
          <p:nvPr>
            <p:ph type="ftr" sz="quarter" idx="11"/>
          </p:nvPr>
        </p:nvSpPr>
        <p:spPr/>
        <p:txBody>
          <a:bodyPr/>
          <a:lstStyle/>
          <a:p>
            <a:r>
              <a:rPr lang="en-US" dirty="0"/>
              <a:t>DS02_PJ</a:t>
            </a:r>
          </a:p>
        </p:txBody>
      </p:sp>
      <p:sp>
        <p:nvSpPr>
          <p:cNvPr id="3" name="Slide Number Placeholder 2">
            <a:extLst>
              <a:ext uri="{FF2B5EF4-FFF2-40B4-BE49-F238E27FC236}">
                <a16:creationId xmlns:a16="http://schemas.microsoft.com/office/drawing/2014/main" id="{9E78BFB1-6CE0-6A2F-1E36-E7DB461C7F49}"/>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6" name="Rectangle 1">
            <a:extLst>
              <a:ext uri="{FF2B5EF4-FFF2-40B4-BE49-F238E27FC236}">
                <a16:creationId xmlns:a16="http://schemas.microsoft.com/office/drawing/2014/main" id="{CB840691-5F62-8BB9-4B7B-5D5C24B416B7}"/>
              </a:ext>
            </a:extLst>
          </p:cNvPr>
          <p:cNvSpPr>
            <a:spLocks noChangeArrowheads="1"/>
          </p:cNvSpPr>
          <p:nvPr/>
        </p:nvSpPr>
        <p:spPr bwMode="auto">
          <a:xfrm>
            <a:off x="3966817" y="635806"/>
            <a:ext cx="2685924" cy="1736646"/>
          </a:xfrm>
          <a:prstGeom prst="round2DiagRect">
            <a:avLst/>
          </a:prstGeom>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08080"/>
                </a:solidFill>
                <a:effectLst/>
                <a:latin typeface="Consolas" panose="020B0609020204030204" pitchFamily="49" charset="0"/>
              </a:rPr>
              <a:t>## First Approach </a:t>
            </a:r>
            <a:br>
              <a:rPr kumimoji="0" lang="en-US" altLang="en-US" sz="1200" b="0" i="0" u="none" strike="noStrike" cap="none" normalizeH="0" baseline="0" dirty="0">
                <a:ln>
                  <a:noFill/>
                </a:ln>
                <a:solidFill>
                  <a:srgbClr val="808080"/>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 </a:t>
            </a:r>
            <a:r>
              <a:rPr kumimoji="0" lang="en-US" altLang="en-US" sz="1200" b="0" i="0" u="none" strike="noStrike" cap="none" normalizeH="0" baseline="0" dirty="0">
                <a:ln>
                  <a:noFill/>
                </a:ln>
                <a:solidFill>
                  <a:srgbClr val="6897BB"/>
                </a:solidFill>
                <a:effectLst/>
                <a:latin typeface="Consolas" panose="020B0609020204030204" pitchFamily="49" charset="0"/>
              </a:rPr>
              <a:t>0</a:t>
            </a:r>
            <a:r>
              <a:rPr kumimoji="0" lang="en-US" altLang="en-US" sz="1200" b="0" i="0" u="none" strike="noStrike" cap="none" normalizeH="0" baseline="0" dirty="0">
                <a:ln>
                  <a:noFill/>
                </a:ln>
                <a:solidFill>
                  <a:srgbClr val="A9B7C6"/>
                </a:solidFill>
                <a:effectLst/>
                <a:latin typeface="Consolas" panose="020B0609020204030204" pitchFamily="49" charset="0"/>
              </a:rPr>
              <a:t>: // </a:t>
            </a:r>
            <a:r>
              <a:rPr kumimoji="0" lang="en-US" altLang="en-US" sz="1200" b="0" i="0" u="none" strike="noStrike" cap="none" normalizeH="0" baseline="0" dirty="0">
                <a:ln>
                  <a:noFill/>
                </a:ln>
                <a:solidFill>
                  <a:srgbClr val="8888C6"/>
                </a:solidFill>
                <a:effectLst/>
                <a:latin typeface="Consolas" panose="020B0609020204030204" pitchFamily="49" charset="0"/>
              </a:rPr>
              <a:t>exit </a:t>
            </a:r>
            <a:r>
              <a:rPr kumimoji="0" lang="en-US" altLang="en-US" sz="1200" b="0" i="0" u="none" strike="noStrike" cap="none" normalizeH="0" baseline="0" dirty="0">
                <a:ln>
                  <a:noFill/>
                </a:ln>
                <a:solidFill>
                  <a:srgbClr val="A9B7C6"/>
                </a:solidFill>
                <a:effectLst/>
                <a:latin typeface="Consolas" panose="020B0609020204030204" pitchFamily="49" charset="0"/>
              </a:rPr>
              <a:t>condition</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6897BB"/>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6897BB"/>
                </a:solidFill>
                <a:effectLst/>
                <a:latin typeface="Consolas" panose="020B0609020204030204" pitchFamily="49" charset="0"/>
              </a:rPr>
              <a:t>5 </a:t>
            </a:r>
            <a:r>
              <a:rPr kumimoji="0" lang="en-US" altLang="en-US" sz="1200" b="0" i="0" u="none" strike="noStrike" cap="none" normalizeH="0" baseline="0" dirty="0">
                <a:ln>
                  <a:noFill/>
                </a:ln>
                <a:solidFill>
                  <a:srgbClr val="A9B7C6"/>
                </a:solidFill>
                <a:effectLst/>
                <a:latin typeface="Consolas" panose="020B0609020204030204" pitchFamily="49" charset="0"/>
              </a:rPr>
              <a:t>/// base case</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tmp := 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a:t>
            </a:r>
            <a:r>
              <a:rPr kumimoji="0" lang="en-US" altLang="en-US" sz="1200" b="0" i="0" u="none" strike="noStrike" cap="none" normalizeH="0" baseline="0" dirty="0">
                <a:ln>
                  <a:noFill/>
                </a:ln>
                <a:solidFill>
                  <a:srgbClr val="CC7832"/>
                </a:solidFill>
                <a:effectLst/>
                <a:latin typeface="Consolas" panose="020B0609020204030204" pitchFamily="49" charset="0"/>
              </a:rPr>
              <a:t>is </a:t>
            </a:r>
            <a:r>
              <a:rPr kumimoji="0" lang="en-US" altLang="en-US" sz="1200" b="0" i="0" u="none" strike="noStrike" cap="none" normalizeH="0" baseline="0" dirty="0">
                <a:ln>
                  <a:noFill/>
                </a:ln>
                <a:solidFill>
                  <a:srgbClr val="A9B7C6"/>
                </a:solidFill>
                <a:effectLst/>
                <a:latin typeface="Consolas" panose="020B0609020204030204" pitchFamily="49" charset="0"/>
              </a:rPr>
              <a:t>even: </a:t>
            </a:r>
            <a:endParaRPr lang="en-US" altLang="en-US" sz="1200" dirty="0">
              <a:solidFill>
                <a:srgbClr val="A9B7C6"/>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6897BB"/>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tmp - </a:t>
            </a:r>
            <a:r>
              <a:rPr kumimoji="0" lang="en-US" altLang="en-US" sz="1200" b="0" i="0" u="none" strike="noStrike" cap="none" normalizeH="0" baseline="0" dirty="0">
                <a:ln>
                  <a:noFill/>
                </a:ln>
                <a:solidFill>
                  <a:srgbClr val="6897BB"/>
                </a:solidFill>
                <a:effectLst/>
                <a:latin typeface="Consolas" panose="020B0609020204030204" pitchFamily="49" charset="0"/>
              </a:rPr>
              <a:t>21</a:t>
            </a:r>
            <a:br>
              <a:rPr kumimoji="0" lang="en-US" altLang="en-US" sz="1200" b="0" i="0" u="none" strike="noStrike" cap="none" normalizeH="0" baseline="0" dirty="0">
                <a:ln>
                  <a:noFill/>
                </a:ln>
                <a:solidFill>
                  <a:srgbClr val="6897BB"/>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else</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6897BB"/>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tmp * tmp </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sp>
        <p:nvSpPr>
          <p:cNvPr id="7" name="Rectangle 2">
            <a:extLst>
              <a:ext uri="{FF2B5EF4-FFF2-40B4-BE49-F238E27FC236}">
                <a16:creationId xmlns:a16="http://schemas.microsoft.com/office/drawing/2014/main" id="{B6393E8A-68DA-6A95-449C-02E05A77CE5F}"/>
              </a:ext>
            </a:extLst>
          </p:cNvPr>
          <p:cNvSpPr>
            <a:spLocks noChangeArrowheads="1"/>
          </p:cNvSpPr>
          <p:nvPr/>
        </p:nvSpPr>
        <p:spPr bwMode="auto">
          <a:xfrm>
            <a:off x="6235936" y="1606285"/>
            <a:ext cx="2685924" cy="1532334"/>
          </a:xfrm>
          <a:prstGeom prst="round2DiagRect">
            <a:avLst/>
          </a:prstGeom>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808080"/>
                </a:solidFill>
                <a:effectLst/>
                <a:latin typeface="Consolas" panose="020B0609020204030204" pitchFamily="49" charset="0"/>
              </a:rPr>
              <a:t>## Second Approach </a:t>
            </a:r>
            <a:br>
              <a:rPr kumimoji="0" lang="en-US" altLang="en-US" sz="1200" b="0" i="0" u="none" strike="noStrike" cap="none" normalizeH="0" baseline="0" dirty="0">
                <a:ln>
                  <a:noFill/>
                </a:ln>
                <a:solidFill>
                  <a:srgbClr val="808080"/>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 </a:t>
            </a:r>
            <a:r>
              <a:rPr kumimoji="0" lang="en-US" altLang="en-US" sz="1200" b="0" i="0" u="none" strike="noStrike" cap="none" normalizeH="0" baseline="0" dirty="0">
                <a:ln>
                  <a:noFill/>
                </a:ln>
                <a:solidFill>
                  <a:srgbClr val="6897BB"/>
                </a:solidFill>
                <a:effectLst/>
                <a:latin typeface="Consolas" panose="020B0609020204030204" pitchFamily="49" charset="0"/>
              </a:rPr>
              <a:t>0</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6897BB"/>
                </a:solidFill>
                <a:effectLst/>
                <a:latin typeface="Consolas" panose="020B0609020204030204" pitchFamily="49" charset="0"/>
              </a:rPr>
              <a:t>5</a:t>
            </a:r>
            <a:br>
              <a:rPr kumimoji="0" lang="en-US" altLang="en-US" sz="1200" b="0" i="0" u="none" strike="noStrike" cap="none" normalizeH="0" baseline="0" dirty="0">
                <a:ln>
                  <a:noFill/>
                </a:ln>
                <a:solidFill>
                  <a:srgbClr val="6897BB"/>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if </a:t>
            </a:r>
            <a:r>
              <a:rPr kumimoji="0" lang="en-US" altLang="en-US" sz="1200" b="0" i="0" u="none" strike="noStrike" cap="none" normalizeH="0" baseline="0" dirty="0">
                <a:ln>
                  <a:noFill/>
                </a:ln>
                <a:solidFill>
                  <a:srgbClr val="A9B7C6"/>
                </a:solidFill>
                <a:effectLst/>
                <a:latin typeface="Consolas" panose="020B0609020204030204" pitchFamily="49" charset="0"/>
              </a:rPr>
              <a:t>x </a:t>
            </a:r>
            <a:r>
              <a:rPr kumimoji="0" lang="en-US" altLang="en-US" sz="1200" b="0" i="0" u="none" strike="noStrike" cap="none" normalizeH="0" baseline="0" dirty="0">
                <a:ln>
                  <a:noFill/>
                </a:ln>
                <a:solidFill>
                  <a:srgbClr val="CC7832"/>
                </a:solidFill>
                <a:effectLst/>
                <a:latin typeface="Consolas" panose="020B0609020204030204" pitchFamily="49" charset="0"/>
              </a:rPr>
              <a:t>is </a:t>
            </a:r>
            <a:r>
              <a:rPr kumimoji="0" lang="en-US" altLang="en-US" sz="1200" b="0" i="0" u="none" strike="noStrike" cap="none" normalizeH="0" baseline="0" dirty="0">
                <a:ln>
                  <a:noFill/>
                </a:ln>
                <a:solidFill>
                  <a:srgbClr val="A9B7C6"/>
                </a:solidFill>
                <a:effectLst/>
                <a:latin typeface="Consolas" panose="020B0609020204030204" pitchFamily="49" charset="0"/>
              </a:rPr>
              <a:t>even:</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 - </a:t>
            </a:r>
            <a:r>
              <a:rPr kumimoji="0" lang="en-US" altLang="en-US" sz="1200" b="0" i="0" u="none" strike="noStrike" cap="none" normalizeH="0" baseline="0" dirty="0">
                <a:ln>
                  <a:noFill/>
                </a:ln>
                <a:solidFill>
                  <a:srgbClr val="6897BB"/>
                </a:solidFill>
                <a:effectLst/>
                <a:latin typeface="Consolas" panose="020B0609020204030204" pitchFamily="49" charset="0"/>
              </a:rPr>
              <a:t>21</a:t>
            </a:r>
            <a:br>
              <a:rPr kumimoji="0" lang="en-US" altLang="en-US" sz="1200" b="0" i="0" u="none" strike="noStrike" cap="none" normalizeH="0" baseline="0" dirty="0">
                <a:ln>
                  <a:noFill/>
                </a:ln>
                <a:solidFill>
                  <a:srgbClr val="6897BB"/>
                </a:solidFill>
                <a:effectLst/>
                <a:latin typeface="Consolas" panose="020B0609020204030204" pitchFamily="49" charset="0"/>
              </a:rPr>
            </a:br>
            <a:r>
              <a:rPr kumimoji="0" lang="en-US" altLang="en-US" sz="1200" b="0" i="0" u="none" strike="noStrike" cap="none" normalizeH="0" baseline="0" dirty="0">
                <a:ln>
                  <a:noFill/>
                </a:ln>
                <a:solidFill>
                  <a:srgbClr val="CC7832"/>
                </a:solidFill>
                <a:effectLst/>
                <a:latin typeface="Consolas" panose="020B0609020204030204" pitchFamily="49" charset="0"/>
              </a:rPr>
              <a:t>else</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    </a:t>
            </a:r>
            <a:r>
              <a:rPr kumimoji="0" lang="en-US" altLang="en-US" sz="1200" b="0" i="0" u="none" strike="noStrike" cap="none" normalizeH="0" baseline="0" dirty="0">
                <a:ln>
                  <a:noFill/>
                </a:ln>
                <a:solidFill>
                  <a:srgbClr val="CC7832"/>
                </a:solidFill>
                <a:effectLst/>
                <a:latin typeface="Consolas" panose="020B0609020204030204" pitchFamily="49" charset="0"/>
              </a:rPr>
              <a:t>return </a:t>
            </a:r>
            <a:r>
              <a:rPr kumimoji="0" lang="en-US" altLang="en-US" sz="1200" b="0" i="0" u="none" strike="noStrike" cap="none" normalizeH="0" baseline="0" dirty="0">
                <a:ln>
                  <a:noFill/>
                </a:ln>
                <a:solidFill>
                  <a:srgbClr val="A9B7C6"/>
                </a:solidFill>
                <a:effectLst/>
                <a:latin typeface="Consolas" panose="020B0609020204030204" pitchFamily="49" charset="0"/>
              </a:rPr>
              <a:t>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 * f(x-</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latin typeface="Consolas" panose="020B0609020204030204" pitchFamily="49" charset="0"/>
            </a:endParaRPr>
          </a:p>
        </p:txBody>
      </p:sp>
      <p:sp>
        <p:nvSpPr>
          <p:cNvPr id="4" name="TextBox 3">
            <a:extLst>
              <a:ext uri="{FF2B5EF4-FFF2-40B4-BE49-F238E27FC236}">
                <a16:creationId xmlns:a16="http://schemas.microsoft.com/office/drawing/2014/main" id="{A96A7B74-2BB0-B062-3545-9494236EDCCC}"/>
              </a:ext>
            </a:extLst>
          </p:cNvPr>
          <p:cNvSpPr txBox="1"/>
          <p:nvPr/>
        </p:nvSpPr>
        <p:spPr>
          <a:xfrm>
            <a:off x="9649907" y="3934908"/>
            <a:ext cx="2283013" cy="338554"/>
          </a:xfrm>
          <a:prstGeom prst="rect">
            <a:avLst/>
          </a:prstGeom>
          <a:noFill/>
        </p:spPr>
        <p:txBody>
          <a:bodyPr wrap="square" rtlCol="0">
            <a:spAutoFit/>
          </a:bodyPr>
          <a:lstStyle/>
          <a:p>
            <a:pPr algn="ctr"/>
            <a:r>
              <a:rPr lang="fa-IR" sz="1600" b="1" dirty="0">
                <a:latin typeface="Cambria Math" panose="02040503050406030204" pitchFamily="18" charset="0"/>
                <a:ea typeface="Cambria Math" panose="02040503050406030204" pitchFamily="18" charset="0"/>
                <a:cs typeface="Titr" panose="00000700000000000000" pitchFamily="2" charset="-78"/>
              </a:rPr>
              <a:t>تفاوت این دو کد در چیست؟</a:t>
            </a:r>
            <a:endParaRPr lang="en-US" sz="1600" b="1" dirty="0">
              <a:latin typeface="Cambria Math" panose="02040503050406030204" pitchFamily="18" charset="0"/>
              <a:ea typeface="Cambria Math" panose="02040503050406030204" pitchFamily="18" charset="0"/>
              <a:cs typeface="Titr" panose="00000700000000000000" pitchFamily="2" charset="-78"/>
            </a:endParaRPr>
          </a:p>
        </p:txBody>
      </p:sp>
      <p:sp>
        <p:nvSpPr>
          <p:cNvPr id="10" name="TextBox 9">
            <a:extLst>
              <a:ext uri="{FF2B5EF4-FFF2-40B4-BE49-F238E27FC236}">
                <a16:creationId xmlns:a16="http://schemas.microsoft.com/office/drawing/2014/main" id="{F59A359A-2F11-6B72-8C3B-85A22EA8B40B}"/>
              </a:ext>
            </a:extLst>
          </p:cNvPr>
          <p:cNvSpPr txBox="1"/>
          <p:nvPr/>
        </p:nvSpPr>
        <p:spPr>
          <a:xfrm>
            <a:off x="2221992" y="3686673"/>
            <a:ext cx="1814664" cy="830997"/>
          </a:xfrm>
          <a:prstGeom prst="rect">
            <a:avLst/>
          </a:prstGeom>
          <a:noFill/>
        </p:spPr>
        <p:txBody>
          <a:bodyPr wrap="square">
            <a:spAutoFit/>
          </a:bodyPr>
          <a:lstStyle/>
          <a:p>
            <a:r>
              <a:rPr lang="fa-IR" sz="4800" b="1" i="0" dirty="0">
                <a:solidFill>
                  <a:srgbClr val="323232"/>
                </a:solidFill>
                <a:effectLst/>
                <a:latin typeface="IRANYekan"/>
                <a:cs typeface="Titr" panose="00000700000000000000" pitchFamily="2" charset="-78"/>
              </a:rPr>
              <a:t>چرا؟!؟</a:t>
            </a:r>
            <a:endParaRPr lang="en-US" sz="4800" dirty="0">
              <a:cs typeface="Titr" panose="00000700000000000000" pitchFamily="2" charset="-78"/>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CF4FE5-B970-BE61-EA31-9EA0A35E70BF}"/>
                  </a:ext>
                </a:extLst>
              </p:cNvPr>
              <p:cNvSpPr txBox="1"/>
              <p:nvPr/>
            </p:nvSpPr>
            <p:spPr>
              <a:xfrm>
                <a:off x="6913446" y="3790173"/>
                <a:ext cx="2008414" cy="1719702"/>
              </a:xfrm>
              <a:prstGeom prst="rect">
                <a:avLst/>
              </a:prstGeom>
              <a:noFill/>
            </p:spPr>
            <p:txBody>
              <a:bodyPr wrap="square">
                <a:spAutoFit/>
              </a:bodyPr>
              <a:lstStyle/>
              <a:p>
                <a:pPr algn="r" rtl="1">
                  <a:lnSpc>
                    <a:spcPct val="150000"/>
                  </a:lnSpc>
                </a:pPr>
                <a:r>
                  <a:rPr lang="fa-IR" i="0" dirty="0">
                    <a:solidFill>
                      <a:srgbClr val="323232"/>
                    </a:solidFill>
                    <a:effectLst/>
                    <a:latin typeface="IRANYekan"/>
                    <a:cs typeface="Nazanin" panose="00000400000000000000" pitchFamily="2" charset="-78"/>
                  </a:rPr>
                  <a:t>پیچیدگی زمانی :</a:t>
                </a:r>
              </a:p>
              <a:p>
                <a:pPr algn="r" rtl="1">
                  <a:lnSpc>
                    <a:spcPct val="150000"/>
                  </a:lnSpc>
                </a:pPr>
                <a:endParaRPr lang="fa-IR" dirty="0">
                  <a:solidFill>
                    <a:srgbClr val="323232"/>
                  </a:solidFill>
                  <a:latin typeface="IRANYekan"/>
                  <a:cs typeface="Nazanin" panose="00000400000000000000" pitchFamily="2" charset="-78"/>
                </a:endParaRPr>
              </a:p>
              <a:p>
                <a:pPr algn="r" rtl="1">
                  <a:lnSpc>
                    <a:spcPct val="150000"/>
                  </a:lnSpc>
                </a:pPr>
                <a:r>
                  <a:rPr lang="fa-IR" dirty="0">
                    <a:solidFill>
                      <a:srgbClr val="323232"/>
                    </a:solidFill>
                    <a:latin typeface="IRANYekan"/>
                    <a:cs typeface="Nazanin" panose="00000400000000000000" pitchFamily="2" charset="-78"/>
                  </a:rPr>
                  <a:t>پیاده سازی 1: </a:t>
                </a:r>
                <a:r>
                  <a:rPr lang="en-US" dirty="0">
                    <a:solidFill>
                      <a:srgbClr val="323232"/>
                    </a:solidFill>
                    <a:latin typeface="IRANYekan"/>
                    <a:cs typeface="Nazanin" panose="00000400000000000000" pitchFamily="2" charset="-78"/>
                  </a:rPr>
                  <a:t>O(n)</a:t>
                </a:r>
              </a:p>
              <a:p>
                <a:pPr algn="r" rtl="1">
                  <a:lnSpc>
                    <a:spcPct val="150000"/>
                  </a:lnSpc>
                </a:pPr>
                <a:r>
                  <a:rPr lang="fa-IR" dirty="0">
                    <a:solidFill>
                      <a:srgbClr val="323232"/>
                    </a:solidFill>
                    <a:latin typeface="IRANYekan"/>
                    <a:cs typeface="Nazanin" panose="00000400000000000000" pitchFamily="2" charset="-78"/>
                  </a:rPr>
                  <a:t>پیاده سازی 2: </a:t>
                </a:r>
                <a:r>
                  <a:rPr lang="en-US" dirty="0">
                    <a:solidFill>
                      <a:srgbClr val="323232"/>
                    </a:solidFill>
                    <a:latin typeface="IRANYekan"/>
                    <a:cs typeface="Nazanin" panose="00000400000000000000" pitchFamily="2" charset="-78"/>
                  </a:rPr>
                  <a:t>O(</a:t>
                </a:r>
                <a14:m>
                  <m:oMath xmlns:m="http://schemas.openxmlformats.org/officeDocument/2006/math">
                    <m:sSup>
                      <m:sSupPr>
                        <m:ctrlPr>
                          <a:rPr lang="en-US" i="1" smtClean="0">
                            <a:solidFill>
                              <a:srgbClr val="323232"/>
                            </a:solidFill>
                            <a:latin typeface="Cambria Math" panose="02040503050406030204" pitchFamily="18" charset="0"/>
                            <a:cs typeface="Nazanin" panose="00000400000000000000" pitchFamily="2" charset="-78"/>
                          </a:rPr>
                        </m:ctrlPr>
                      </m:sSupPr>
                      <m:e>
                        <m:r>
                          <a:rPr lang="en-US" b="0" i="1" smtClean="0">
                            <a:solidFill>
                              <a:srgbClr val="323232"/>
                            </a:solidFill>
                            <a:latin typeface="Cambria Math" panose="02040503050406030204" pitchFamily="18" charset="0"/>
                            <a:cs typeface="Nazanin" panose="00000400000000000000" pitchFamily="2" charset="-78"/>
                          </a:rPr>
                          <m:t>2</m:t>
                        </m:r>
                      </m:e>
                      <m:sup>
                        <m:r>
                          <a:rPr lang="en-US" b="0" i="1" smtClean="0">
                            <a:solidFill>
                              <a:srgbClr val="323232"/>
                            </a:solidFill>
                            <a:latin typeface="Cambria Math" panose="02040503050406030204" pitchFamily="18" charset="0"/>
                            <a:cs typeface="Nazanin" panose="00000400000000000000" pitchFamily="2" charset="-78"/>
                          </a:rPr>
                          <m:t>𝑛</m:t>
                        </m:r>
                      </m:sup>
                    </m:sSup>
                  </m:oMath>
                </a14:m>
                <a:r>
                  <a:rPr lang="en-US" dirty="0">
                    <a:solidFill>
                      <a:srgbClr val="323232"/>
                    </a:solidFill>
                    <a:latin typeface="IRANYekan"/>
                    <a:cs typeface="Nazanin" panose="00000400000000000000" pitchFamily="2" charset="-78"/>
                  </a:rPr>
                  <a:t>)</a:t>
                </a:r>
                <a:endParaRPr lang="en-US" dirty="0">
                  <a:cs typeface="Nazanin" panose="00000400000000000000" pitchFamily="2" charset="-78"/>
                </a:endParaRPr>
              </a:p>
            </p:txBody>
          </p:sp>
        </mc:Choice>
        <mc:Fallback xmlns="">
          <p:sp>
            <p:nvSpPr>
              <p:cNvPr id="11" name="TextBox 10">
                <a:extLst>
                  <a:ext uri="{FF2B5EF4-FFF2-40B4-BE49-F238E27FC236}">
                    <a16:creationId xmlns:a16="http://schemas.microsoft.com/office/drawing/2014/main" id="{C6CF4FE5-B970-BE61-EA31-9EA0A35E70BF}"/>
                  </a:ext>
                </a:extLst>
              </p:cNvPr>
              <p:cNvSpPr txBox="1">
                <a:spLocks noRot="1" noChangeAspect="1" noMove="1" noResize="1" noEditPoints="1" noAdjustHandles="1" noChangeArrowheads="1" noChangeShapeType="1" noTextEdit="1"/>
              </p:cNvSpPr>
              <p:nvPr/>
            </p:nvSpPr>
            <p:spPr>
              <a:xfrm>
                <a:off x="6913446" y="3790173"/>
                <a:ext cx="2008414" cy="1719702"/>
              </a:xfrm>
              <a:prstGeom prst="rect">
                <a:avLst/>
              </a:prstGeom>
              <a:blipFill>
                <a:blip r:embed="rId2"/>
                <a:stretch>
                  <a:fillRect r="-2424" b="-5674"/>
                </a:stretch>
              </a:blipFill>
            </p:spPr>
            <p:txBody>
              <a:bodyPr/>
              <a:lstStyle/>
              <a:p>
                <a:r>
                  <a:rPr lang="en-US">
                    <a:noFill/>
                  </a:rPr>
                  <a:t> </a:t>
                </a:r>
              </a:p>
            </p:txBody>
          </p:sp>
        </mc:Fallback>
      </mc:AlternateContent>
    </p:spTree>
    <p:extLst>
      <p:ext uri="{BB962C8B-B14F-4D97-AF65-F5344CB8AC3E}">
        <p14:creationId xmlns:p14="http://schemas.microsoft.com/office/powerpoint/2010/main" val="1733413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{4E883890-275A-4EF2-825C-626ED7E81671}tf78438558_win32</Template>
  <TotalTime>514</TotalTime>
  <Words>2259</Words>
  <Application>Microsoft Office PowerPoint</Application>
  <PresentationFormat>Widescreen</PresentationFormat>
  <Paragraphs>187</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 Black</vt:lpstr>
      <vt:lpstr>BNazanin</vt:lpstr>
      <vt:lpstr>Cambria</vt:lpstr>
      <vt:lpstr>Cambria Math</vt:lpstr>
      <vt:lpstr>Consolas</vt:lpstr>
      <vt:lpstr>IRANYekan</vt:lpstr>
      <vt:lpstr>Sabon Next LT</vt:lpstr>
      <vt:lpstr>Office Theme</vt:lpstr>
      <vt:lpstr>ساختمان داده ها و طراحی الگوریتم ها جلسه دوم کلاس حل تمرین استاد درس: دکتر سجاد شیرعلی شهرضا تدریسیار حل تمرین: پوریا جمیع پاییز 1402</vt:lpstr>
      <vt:lpstr>مباحث جلسه دوم</vt:lpstr>
      <vt:lpstr>چند سوال از تحلیل توابع بازگشتی</vt:lpstr>
      <vt:lpstr>چند سوال از تحلیل توابع بازگشتی</vt:lpstr>
      <vt:lpstr>چند سوال از تحلیل توابع بازگشتی</vt:lpstr>
      <vt:lpstr>PowerPoint Presentation</vt:lpstr>
      <vt:lpstr>PowerPoint Presentation</vt:lpstr>
      <vt:lpstr>PowerPoint Presentation</vt:lpstr>
      <vt:lpstr>PowerPoint Presentation</vt:lpstr>
      <vt:lpstr>PowerPoint Presentation</vt:lpstr>
      <vt:lpstr>نکته!</vt:lpstr>
      <vt:lpstr>تقسیم و حل (غلبه)</vt:lpstr>
      <vt:lpstr>PowerPoint Presentation</vt:lpstr>
      <vt:lpstr>مسئله کلاسیک قلّه</vt:lpstr>
      <vt:lpstr>مسئله کلاسیک قلّه</vt:lpstr>
      <vt:lpstr>مسئله کلاسیک قلّه</vt:lpstr>
      <vt:lpstr>مسئله کلاسیک قلّه</vt:lpstr>
      <vt:lpstr>مسئله کلاسیک قلّه</vt:lpstr>
      <vt:lpstr>Let’s see some visualization </vt:lpstr>
      <vt:lpstr>مرتب سازی سریع Quick sort</vt:lpstr>
      <vt:lpstr>Lomuto Partition Visualization </vt:lpstr>
      <vt:lpstr>Lomuto Partition Visualization </vt:lpstr>
      <vt:lpstr>Lomuto Partition Visualization </vt:lpstr>
      <vt:lpstr>PowerPoint Presentation</vt:lpstr>
      <vt:lpstr>PowerPoint Presentation</vt:lpstr>
      <vt:lpstr>مثال</vt:lpstr>
      <vt:lpstr>مثال</vt:lpstr>
      <vt:lpstr>PowerPoint Presentation</vt:lpstr>
      <vt:lpstr>مثال اختیاری</vt:lpstr>
      <vt:lpstr> منابع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ساختمان داده ها و طراحی الگوریتم ها جلسه دوم کلاس حل تمرین استاد درس: دکتر سجاد شیرعلی شهرضا تدریسیار: پوریا جمیع زمستان 1401</dc:title>
  <dc:subject/>
  <dc:creator>pooriya jamie</dc:creator>
  <cp:lastModifiedBy>pooriya jamie</cp:lastModifiedBy>
  <cp:revision>16</cp:revision>
  <dcterms:created xsi:type="dcterms:W3CDTF">2023-02-28T19:31:06Z</dcterms:created>
  <dcterms:modified xsi:type="dcterms:W3CDTF">2023-10-19T10:18:11Z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